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3" r:id="rId3"/>
  </p:sldMasterIdLst>
  <p:notesMasterIdLst>
    <p:notesMasterId r:id="rId62"/>
  </p:notesMasterIdLst>
  <p:handoutMasterIdLst>
    <p:handoutMasterId r:id="rId63"/>
  </p:handoutMasterIdLst>
  <p:sldIdLst>
    <p:sldId id="256" r:id="rId4"/>
    <p:sldId id="362" r:id="rId5"/>
    <p:sldId id="363" r:id="rId6"/>
    <p:sldId id="366" r:id="rId7"/>
    <p:sldId id="310" r:id="rId8"/>
    <p:sldId id="311" r:id="rId9"/>
    <p:sldId id="312" r:id="rId10"/>
    <p:sldId id="313" r:id="rId11"/>
    <p:sldId id="314" r:id="rId12"/>
    <p:sldId id="315" r:id="rId13"/>
    <p:sldId id="316" r:id="rId14"/>
    <p:sldId id="317" r:id="rId15"/>
    <p:sldId id="367" r:id="rId16"/>
    <p:sldId id="371" r:id="rId17"/>
    <p:sldId id="318" r:id="rId18"/>
    <p:sldId id="319" r:id="rId19"/>
    <p:sldId id="368" r:id="rId20"/>
    <p:sldId id="320" r:id="rId21"/>
    <p:sldId id="369" r:id="rId22"/>
    <p:sldId id="321" r:id="rId23"/>
    <p:sldId id="322" r:id="rId24"/>
    <p:sldId id="323" r:id="rId25"/>
    <p:sldId id="324" r:id="rId26"/>
    <p:sldId id="370" r:id="rId27"/>
    <p:sldId id="332" r:id="rId28"/>
    <p:sldId id="333" r:id="rId29"/>
    <p:sldId id="335" r:id="rId30"/>
    <p:sldId id="336" r:id="rId31"/>
    <p:sldId id="337" r:id="rId32"/>
    <p:sldId id="338" r:id="rId33"/>
    <p:sldId id="339" r:id="rId34"/>
    <p:sldId id="340" r:id="rId35"/>
    <p:sldId id="341" r:id="rId36"/>
    <p:sldId id="342" r:id="rId37"/>
    <p:sldId id="343" r:id="rId38"/>
    <p:sldId id="344" r:id="rId39"/>
    <p:sldId id="331" r:id="rId40"/>
    <p:sldId id="372" r:id="rId41"/>
    <p:sldId id="345" r:id="rId42"/>
    <p:sldId id="347" r:id="rId43"/>
    <p:sldId id="348" r:id="rId44"/>
    <p:sldId id="351" r:id="rId45"/>
    <p:sldId id="349" r:id="rId46"/>
    <p:sldId id="350" r:id="rId47"/>
    <p:sldId id="352" r:id="rId48"/>
    <p:sldId id="353" r:id="rId49"/>
    <p:sldId id="354" r:id="rId50"/>
    <p:sldId id="355" r:id="rId51"/>
    <p:sldId id="356" r:id="rId52"/>
    <p:sldId id="326" r:id="rId53"/>
    <p:sldId id="357" r:id="rId54"/>
    <p:sldId id="365" r:id="rId55"/>
    <p:sldId id="358" r:id="rId56"/>
    <p:sldId id="364" r:id="rId57"/>
    <p:sldId id="373" r:id="rId58"/>
    <p:sldId id="328" r:id="rId59"/>
    <p:sldId id="359" r:id="rId60"/>
    <p:sldId id="330"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00"/>
    <a:srgbClr val="00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72" autoAdjust="0"/>
  </p:normalViewPr>
  <p:slideViewPr>
    <p:cSldViewPr snapToGrid="0" snapToObjects="1">
      <p:cViewPr varScale="1">
        <p:scale>
          <a:sx n="66" d="100"/>
          <a:sy n="66" d="100"/>
        </p:scale>
        <p:origin x="-136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notesMaster" Target="notesMasters/notesMaster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C1587-C074-3143-A63E-082C0F58E9D9}" type="datetimeFigureOut">
              <a:rPr lang="en-US" smtClean="0"/>
              <a:t>19/04/16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974E60-BF77-3143-813A-939DDB63BF68}" type="slidenum">
              <a:rPr lang="en-US" smtClean="0"/>
              <a:t>‹#›</a:t>
            </a:fld>
            <a:endParaRPr lang="en-US"/>
          </a:p>
        </p:txBody>
      </p:sp>
    </p:spTree>
    <p:extLst>
      <p:ext uri="{BB962C8B-B14F-4D97-AF65-F5344CB8AC3E}">
        <p14:creationId xmlns:p14="http://schemas.microsoft.com/office/powerpoint/2010/main" val="24643261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19/04/16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a sense of how to absorb changes (use components with interfaces, use abstraction, avoid repetition, separate concerns, encapsulate variation, avoid extra features). </a:t>
            </a:r>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25</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give you an example from a different area: </a:t>
            </a:r>
          </a:p>
          <a:p>
            <a:pPr marL="171450" indent="-171450">
              <a:buFont typeface="Arial"/>
              <a:buChar char="•"/>
            </a:pPr>
            <a:r>
              <a:rPr lang="en-US" sz="1200" kern="1200" dirty="0" smtClean="0">
                <a:solidFill>
                  <a:schemeClr val="tx1"/>
                </a:solidFill>
                <a:effectLst/>
                <a:latin typeface="+mn-lt"/>
                <a:ea typeface="+mn-ea"/>
                <a:cs typeface="+mn-cs"/>
              </a:rPr>
              <a:t>Marines plan,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they don't predict. </a:t>
            </a:r>
            <a:endParaRPr lang="en-US" dirty="0" smtClean="0">
              <a:effectLst/>
            </a:endParaRPr>
          </a:p>
          <a:p>
            <a:pPr lvl="1"/>
            <a:r>
              <a:rPr lang="en-US" sz="1200" kern="1200" dirty="0" smtClean="0">
                <a:solidFill>
                  <a:schemeClr val="tx1"/>
                </a:solidFill>
                <a:effectLst/>
                <a:latin typeface="+mn-lt"/>
                <a:ea typeface="+mn-ea"/>
                <a:cs typeface="+mn-cs"/>
              </a:rPr>
              <a:t>–  They focus on understanding the essence of the situation and the strengths and weaknesses of both sides. </a:t>
            </a:r>
            <a:endParaRPr lang="en-US" dirty="0" smtClean="0">
              <a:effectLst/>
            </a:endParaRPr>
          </a:p>
          <a:p>
            <a:pPr lvl="1"/>
            <a:r>
              <a:rPr lang="en-US" sz="1200" kern="1200" dirty="0" smtClean="0">
                <a:solidFill>
                  <a:schemeClr val="tx1"/>
                </a:solidFill>
                <a:effectLst/>
                <a:latin typeface="+mn-lt"/>
                <a:ea typeface="+mn-ea"/>
                <a:cs typeface="+mn-cs"/>
              </a:rPr>
              <a:t>–  They find simplifying assumptions, boundary conditions, and alternative approaches. </a:t>
            </a:r>
            <a:endParaRPr lang="en-US" dirty="0" smtClean="0">
              <a:effectLst/>
            </a:endParaRPr>
          </a:p>
          <a:p>
            <a:pPr lvl="1"/>
            <a:r>
              <a:rPr lang="en-US" sz="1200" kern="1200" dirty="0" smtClean="0">
                <a:solidFill>
                  <a:schemeClr val="tx1"/>
                </a:solidFill>
                <a:effectLst/>
                <a:latin typeface="+mn-lt"/>
                <a:ea typeface="+mn-ea"/>
                <a:cs typeface="+mn-cs"/>
              </a:rPr>
              <a:t>–  They settle on an approach with a 70% chance of success. </a:t>
            </a:r>
            <a:endParaRPr lang="en-US" dirty="0" smtClean="0">
              <a:effectLst/>
            </a:endParaRPr>
          </a:p>
          <a:p>
            <a:pPr lvl="1"/>
            <a:r>
              <a:rPr lang="en-US" sz="1200" kern="1200" dirty="0" smtClean="0">
                <a:solidFill>
                  <a:schemeClr val="tx1"/>
                </a:solidFill>
                <a:effectLst/>
                <a:latin typeface="+mn-lt"/>
                <a:ea typeface="+mn-ea"/>
                <a:cs typeface="+mn-cs"/>
              </a:rPr>
              <a:t>–  They search for what is being overlooked; they invite dissent. </a:t>
            </a:r>
          </a:p>
          <a:p>
            <a:pPr marL="171450" lvl="0" indent="-171450">
              <a:buFont typeface="Arial"/>
              <a:buChar char="•"/>
            </a:pPr>
            <a:r>
              <a:rPr lang="en-US" sz="1200" kern="1200" dirty="0" smtClean="0">
                <a:solidFill>
                  <a:schemeClr val="tx1"/>
                </a:solidFill>
                <a:effectLst/>
                <a:latin typeface="+mn-lt"/>
                <a:ea typeface="+mn-ea"/>
                <a:cs typeface="+mn-cs"/>
              </a:rPr>
              <a:t>Marines manage by end state and intent. They tell people what needs to be accomplished and why, and leave the details to them.</a:t>
            </a:r>
          </a:p>
          <a:p>
            <a:pPr marL="171450" lvl="0" indent="-171450">
              <a:buFont typeface="Arial"/>
              <a:buChar char="•"/>
            </a:pPr>
            <a:r>
              <a:rPr lang="en-US" sz="1200" kern="1200" dirty="0" smtClean="0">
                <a:solidFill>
                  <a:schemeClr val="tx1"/>
                </a:solidFill>
                <a:effectLst/>
                <a:latin typeface="+mn-lt"/>
                <a:ea typeface="+mn-ea"/>
                <a:cs typeface="+mn-cs"/>
              </a:rPr>
              <a:t>They learn to balance discipline and creativity, empowerment and hierarchy, plans and improvisation, rapid action and careful analysis. </a:t>
            </a:r>
            <a:endParaRPr lang="en-US" dirty="0">
              <a:effectLst/>
            </a:endParaRPr>
          </a:p>
        </p:txBody>
      </p:sp>
      <p:sp>
        <p:nvSpPr>
          <p:cNvPr id="4" name="Slide Number Placeholder 3"/>
          <p:cNvSpPr>
            <a:spLocks noGrp="1"/>
          </p:cNvSpPr>
          <p:nvPr>
            <p:ph type="sldNum" sz="quarter" idx="10"/>
          </p:nvPr>
        </p:nvSpPr>
        <p:spPr/>
        <p:txBody>
          <a:bodyPr/>
          <a:lstStyle/>
          <a:p>
            <a:fld id="{A9520E84-6A11-F642-B0FE-2FE63DD63793}" type="slidenum">
              <a:rPr lang="en-US" smtClean="0"/>
              <a:t>26</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Repetition</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54</a:t>
            </a:fld>
            <a:endParaRPr lang="en-US"/>
          </a:p>
        </p:txBody>
      </p:sp>
    </p:spTree>
    <p:extLst>
      <p:ext uri="{BB962C8B-B14F-4D97-AF65-F5344CB8AC3E}">
        <p14:creationId xmlns:p14="http://schemas.microsoft.com/office/powerpoint/2010/main" val="41507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A6A2C5-8613-714C-8DAC-BA56CBBF8069}"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2ECF5-8CDF-2645-8F91-4A1B46B5E97B}"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7D3AB845-9AA3-BE42-BD11-39A7E5757158}" type="datetime1">
              <a:rPr lang="en-US" smtClean="0">
                <a:solidFill>
                  <a:prstClr val="black">
                    <a:tint val="75000"/>
                  </a:prstClr>
                </a:solidFill>
              </a:rPr>
              <a:t>19/04/16</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Lean | Agile Dev. Proc.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5222CE08-57A5-804B-A73B-FD0010D9FE68}" type="datetime1">
              <a:rPr lang="en-US" smtClean="0">
                <a:solidFill>
                  <a:prstClr val="black">
                    <a:tint val="75000"/>
                  </a:prstClr>
                </a:solidFill>
              </a:rPr>
              <a:t>19/04/16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E08E5823-660E-0849-A8AB-5E5C2F99EFB6}" type="datetime1">
              <a:rPr lang="en-US" smtClean="0">
                <a:solidFill>
                  <a:prstClr val="black">
                    <a:tint val="75000"/>
                  </a:prstClr>
                </a:solidFill>
              </a:rPr>
              <a:t>19/04/16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EB36E727-4A69-024D-B29A-31B48511163C}" type="datetime1">
              <a:rPr lang="en-US" smtClean="0">
                <a:solidFill>
                  <a:prstClr val="black">
                    <a:tint val="75000"/>
                  </a:prstClr>
                </a:solidFill>
              </a:rPr>
              <a:t>19/04/16</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9F9D9E7-E7EA-D042-8EFE-7E38E7F95134}" type="datetime1">
              <a:rPr lang="en-US" smtClean="0">
                <a:solidFill>
                  <a:prstClr val="black">
                    <a:tint val="75000"/>
                  </a:prstClr>
                </a:solidFill>
              </a:rPr>
              <a:t>19/04/16</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14602FDD-DFBB-B743-8088-C487FC1632EE}" type="datetime1">
              <a:rPr lang="en-US" smtClean="0">
                <a:solidFill>
                  <a:prstClr val="black">
                    <a:tint val="75000"/>
                  </a:prstClr>
                </a:solidFill>
              </a:rPr>
              <a:t>19/04/16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F287539-9D59-0A40-90F6-8FB2A509B5CF}" type="datetime1">
              <a:rPr lang="en-US" smtClean="0">
                <a:solidFill>
                  <a:prstClr val="black">
                    <a:tint val="75000"/>
                  </a:prstClr>
                </a:solidFill>
              </a:rPr>
              <a:t>19/04/16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454E624D-B61A-2D4E-A0C8-E67D8532E3D7}" type="datetime1">
              <a:rPr lang="en-US" smtClean="0">
                <a:solidFill>
                  <a:prstClr val="black">
                    <a:tint val="75000"/>
                  </a:prstClr>
                </a:solidFill>
              </a:rPr>
              <a:t>19/04/16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6555D-CC70-EA41-88FF-723DBDE421F9}"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B3EC01F-77DC-054C-8B51-33EE412CF208}"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8" name="Date Placeholder 7"/>
          <p:cNvSpPr>
            <a:spLocks noGrp="1"/>
          </p:cNvSpPr>
          <p:nvPr>
            <p:ph type="dt" sz="half" idx="10"/>
          </p:nvPr>
        </p:nvSpPr>
        <p:spPr/>
        <p:txBody>
          <a:bodyPr/>
          <a:lstStyle/>
          <a:p>
            <a:fld id="{065BA7A6-7E28-1242-9131-5E53189548DB}" type="datetime1">
              <a:rPr lang="en-US" smtClean="0"/>
              <a:t>19/04/16</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EA0FE0A-8587-EE42-AAB9-A02495438262}" type="datetime1">
              <a:rPr lang="en-US" smtClean="0"/>
              <a:t>19/04/16</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6D8B0D6-2C7B-2F4E-A1BB-B69072B005C3}" type="datetime1">
              <a:rPr lang="en-US" smtClean="0"/>
              <a:t>19/04/16</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title"/>
          </p:nvPr>
        </p:nvSpPr>
        <p:spPr>
          <a:xfrm>
            <a:off x="611188" y="5266392"/>
            <a:ext cx="8532812" cy="762000"/>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Lean | Agile Dev. Proc. | Eric Knauss</a:t>
            </a:r>
            <a:endParaRPr lang="en-US"/>
          </a:p>
        </p:txBody>
      </p:sp>
      <p:sp>
        <p:nvSpPr>
          <p:cNvPr id="4" name="Slide Number Placeholder 3"/>
          <p:cNvSpPr>
            <a:spLocks noGrp="1"/>
          </p:cNvSpPr>
          <p:nvPr>
            <p:ph type="sldNum" sz="quarter" idx="11"/>
          </p:nvPr>
        </p:nvSpPr>
        <p:spPr/>
        <p:txBody>
          <a:bodyPr/>
          <a:lstStyle/>
          <a:p>
            <a:fld id="{7801ED56-5958-A04C-B14C-74A2118C132C}" type="slidenum">
              <a:rPr lang="en-US" smtClean="0"/>
              <a:t>‹#›</a:t>
            </a:fld>
            <a:endParaRPr lang="en-US"/>
          </a:p>
        </p:txBody>
      </p:sp>
      <p:sp>
        <p:nvSpPr>
          <p:cNvPr id="6" name="Text Placeholder 5"/>
          <p:cNvSpPr>
            <a:spLocks noGrp="1"/>
          </p:cNvSpPr>
          <p:nvPr>
            <p:ph type="body" sz="quarter" idx="12"/>
          </p:nvPr>
        </p:nvSpPr>
        <p:spPr>
          <a:xfrm>
            <a:off x="611188" y="4802634"/>
            <a:ext cx="4810494" cy="463757"/>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Picture Placeholder 7"/>
          <p:cNvSpPr>
            <a:spLocks noGrp="1"/>
          </p:cNvSpPr>
          <p:nvPr>
            <p:ph type="pic" sz="quarter" idx="13"/>
          </p:nvPr>
        </p:nvSpPr>
        <p:spPr>
          <a:xfrm>
            <a:off x="1709539" y="944247"/>
            <a:ext cx="5762824" cy="3516628"/>
          </a:xfrm>
        </p:spPr>
        <p:txBody>
          <a:bodyPr/>
          <a:lstStyle/>
          <a:p>
            <a:endParaRPr lang="en-US"/>
          </a:p>
        </p:txBody>
      </p:sp>
    </p:spTree>
    <p:extLst>
      <p:ext uri="{BB962C8B-B14F-4D97-AF65-F5344CB8AC3E}">
        <p14:creationId xmlns:p14="http://schemas.microsoft.com/office/powerpoint/2010/main" val="899203698"/>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B8162-6F48-D14F-B84D-EC4A60A2048E}" type="datetime1">
              <a:rPr lang="en-US" smtClean="0"/>
              <a:t>19/04/16</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D5753-0DB8-D641-8074-15E380F2FA8F}" type="datetime1">
              <a:rPr lang="en-US" smtClean="0"/>
              <a:t>19/04/16</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6C48F-D95A-4642-86EE-6AE34D0ED7A7}" type="datetime1">
              <a:rPr lang="en-US" smtClean="0"/>
              <a:t>19/04/16</a:t>
            </a:fld>
            <a:endParaRPr lang="en-US"/>
          </a:p>
        </p:txBody>
      </p:sp>
      <p:sp>
        <p:nvSpPr>
          <p:cNvPr id="4" name="Footer Placeholder 3"/>
          <p:cNvSpPr>
            <a:spLocks noGrp="1"/>
          </p:cNvSpPr>
          <p:nvPr>
            <p:ph type="ftr" sz="quarter" idx="11"/>
          </p:nvPr>
        </p:nvSpPr>
        <p:spPr/>
        <p:txBody>
          <a:bodyPr/>
          <a:lstStyle/>
          <a:p>
            <a:r>
              <a:rPr lang="en-US" smtClean="0"/>
              <a:t>Lean | Agile Dev. Proc. | Eric Knauss</a:t>
            </a:r>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A7F65-FD0F-7346-AFB1-9690195366AD}" type="datetime1">
              <a:rPr lang="en-US" smtClean="0"/>
              <a:t>19/04/16</a:t>
            </a:fld>
            <a:endParaRPr lang="en-US"/>
          </a:p>
        </p:txBody>
      </p:sp>
      <p:sp>
        <p:nvSpPr>
          <p:cNvPr id="3" name="Footer Placeholder 2"/>
          <p:cNvSpPr>
            <a:spLocks noGrp="1"/>
          </p:cNvSpPr>
          <p:nvPr>
            <p:ph type="ftr" sz="quarter" idx="11"/>
          </p:nvPr>
        </p:nvSpPr>
        <p:spPr/>
        <p:txBody>
          <a:bodyPr/>
          <a:lstStyle/>
          <a:p>
            <a:r>
              <a:rPr lang="en-US" smtClean="0"/>
              <a:t>Lean | Agile Dev. Proc. | Eric Knauss</a:t>
            </a:r>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4B366-A864-CA47-8729-2930B7CAE3EF}" type="datetime1">
              <a:rPr lang="en-US" smtClean="0"/>
              <a:t>19/04/16</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1D4200-EA04-7D43-A15A-B81792BF6F54}" type="datetime1">
              <a:rPr lang="en-US" smtClean="0"/>
              <a:t>19/04/16</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B0500-2747-7B4D-93FA-28EFA815AD56}" type="datetime1">
              <a:rPr lang="en-US" smtClean="0"/>
              <a:t>19/04/16</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1.w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3.xml"/><Relationship Id="rId8"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32031-7D23-C543-A257-CA50B6609536}" type="datetime1">
              <a:rPr lang="en-US" smtClean="0"/>
              <a:t>19/04/16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FCBD443E-9818-0647-8766-19750ADCFF6C}" type="datetime1">
              <a:rPr lang="en-US" smtClean="0">
                <a:solidFill>
                  <a:prstClr val="black">
                    <a:tint val="75000"/>
                  </a:prstClr>
                </a:solidFill>
              </a:rPr>
              <a:t>19/04/16</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Lean | Agile Dev. Proc.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2" r:id="rId9"/>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F59FE-77ED-CA4B-AFF0-63A2B5610B43}" type="datetime1">
              <a:rPr lang="en-US" smtClean="0"/>
              <a:t>19/04/16</a:t>
            </a:fld>
            <a:endParaRPr lang="en-US"/>
          </a:p>
        </p:txBody>
      </p:sp>
      <p:sp>
        <p:nvSpPr>
          <p:cNvPr id="3" name="Footer Placeholder 2"/>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30808-B377-9F44-9431-130233AE3DB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9" r:id="rId4"/>
    <p:sldLayoutId id="2147483663" r:id="rId5"/>
    <p:sldLayoutId id="2147483687" r:id="rId6"/>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info.versionone.com/state-of-agile-report-thank-you.html" TargetMode="External"/><Relationship Id="rId1" Type="http://schemas.openxmlformats.org/officeDocument/2006/relationships/slideLayout" Target="../slideLayouts/slideLayout20.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Lean Software Development</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#1</a:t>
            </a:r>
            <a:r>
              <a:rPr lang="en-US" sz="2800" dirty="0" smtClean="0"/>
              <a:t>: Seeing Waste</a:t>
            </a:r>
            <a:endParaRPr lang="en-US" sz="2800" dirty="0"/>
          </a:p>
        </p:txBody>
      </p:sp>
      <p:sp>
        <p:nvSpPr>
          <p:cNvPr id="3" name="Content Placeholder 2"/>
          <p:cNvSpPr>
            <a:spLocks noGrp="1"/>
          </p:cNvSpPr>
          <p:nvPr>
            <p:ph sz="half" idx="1"/>
          </p:nvPr>
        </p:nvSpPr>
        <p:spPr>
          <a:xfrm>
            <a:off x="457200" y="1917700"/>
            <a:ext cx="4038600" cy="4525963"/>
          </a:xfrm>
        </p:spPr>
        <p:txBody>
          <a:bodyPr>
            <a:normAutofit fontScale="92500" lnSpcReduction="20000"/>
          </a:bodyPr>
          <a:lstStyle/>
          <a:p>
            <a:pPr marL="514350" indent="-514350">
              <a:buFont typeface="+mj-lt"/>
              <a:buAutoNum type="arabicPeriod"/>
            </a:pPr>
            <a:r>
              <a:rPr lang="en-US" dirty="0" smtClean="0"/>
              <a:t>Inventory</a:t>
            </a:r>
          </a:p>
          <a:p>
            <a:pPr lvl="1"/>
            <a:r>
              <a:rPr lang="en-US" dirty="0" smtClean="0"/>
              <a:t>Partially done work</a:t>
            </a:r>
            <a:br>
              <a:rPr lang="en-US" dirty="0" smtClean="0"/>
            </a:br>
            <a:endParaRPr lang="en-US" dirty="0" smtClean="0"/>
          </a:p>
          <a:p>
            <a:pPr marL="514350" indent="-514350">
              <a:buFont typeface="+mj-lt"/>
              <a:buAutoNum type="arabicPeriod"/>
            </a:pPr>
            <a:r>
              <a:rPr lang="en-US" dirty="0" smtClean="0"/>
              <a:t>Extra processing</a:t>
            </a:r>
          </a:p>
          <a:p>
            <a:pPr lvl="1"/>
            <a:r>
              <a:rPr lang="en-US" dirty="0" smtClean="0"/>
              <a:t>Paperwork</a:t>
            </a:r>
            <a:br>
              <a:rPr lang="en-US" dirty="0" smtClean="0"/>
            </a:br>
            <a:endParaRPr lang="en-US" dirty="0" smtClean="0"/>
          </a:p>
          <a:p>
            <a:pPr marL="514350" indent="-514350">
              <a:buFont typeface="+mj-lt"/>
              <a:buAutoNum type="arabicPeriod"/>
            </a:pPr>
            <a:r>
              <a:rPr lang="en-US" dirty="0" smtClean="0"/>
              <a:t>Over production</a:t>
            </a:r>
          </a:p>
          <a:p>
            <a:pPr lvl="1"/>
            <a:r>
              <a:rPr lang="en-US" dirty="0" smtClean="0"/>
              <a:t>Unused features</a:t>
            </a:r>
            <a:br>
              <a:rPr lang="en-US" dirty="0" smtClean="0"/>
            </a:br>
            <a:endParaRPr lang="en-US" dirty="0" smtClean="0"/>
          </a:p>
          <a:p>
            <a:pPr marL="514350" indent="-514350">
              <a:buFont typeface="+mj-lt"/>
              <a:buAutoNum type="arabicPeriod"/>
            </a:pPr>
            <a:r>
              <a:rPr lang="en-US" dirty="0" smtClean="0"/>
              <a:t>Transportation</a:t>
            </a:r>
          </a:p>
          <a:p>
            <a:pPr lvl="1"/>
            <a:r>
              <a:rPr lang="en-US" dirty="0" smtClean="0"/>
              <a:t>Task switching</a:t>
            </a:r>
            <a:endParaRPr lang="en-US" dirty="0"/>
          </a:p>
          <a:p>
            <a:endParaRPr lang="en-US" dirty="0"/>
          </a:p>
        </p:txBody>
      </p:sp>
      <p:sp>
        <p:nvSpPr>
          <p:cNvPr id="4" name="Content Placeholder 3"/>
          <p:cNvSpPr>
            <a:spLocks noGrp="1"/>
          </p:cNvSpPr>
          <p:nvPr>
            <p:ph sz="half" idx="2"/>
          </p:nvPr>
        </p:nvSpPr>
        <p:spPr>
          <a:xfrm>
            <a:off x="4648200" y="1917700"/>
            <a:ext cx="4038600" cy="4525963"/>
          </a:xfrm>
        </p:spPr>
        <p:txBody>
          <a:bodyPr>
            <a:normAutofit fontScale="92500" lnSpcReduction="20000"/>
          </a:bodyPr>
          <a:lstStyle/>
          <a:p>
            <a:pPr marL="514350" indent="-514350">
              <a:buFont typeface="+mj-lt"/>
              <a:buAutoNum type="arabicPeriod" startAt="5"/>
            </a:pPr>
            <a:r>
              <a:rPr lang="en-US" dirty="0" smtClean="0"/>
              <a:t>Waiting</a:t>
            </a:r>
            <a:endParaRPr lang="en-US" dirty="0"/>
          </a:p>
          <a:p>
            <a:pPr marL="914400" lvl="1" indent="-514350"/>
            <a:r>
              <a:rPr lang="en-US" dirty="0"/>
              <a:t>F</a:t>
            </a:r>
            <a:r>
              <a:rPr lang="en-US" sz="2000" dirty="0" smtClean="0"/>
              <a:t>or staffing, </a:t>
            </a:r>
          </a:p>
          <a:p>
            <a:pPr marL="914400" lvl="1" indent="-514350"/>
            <a:r>
              <a:rPr lang="en-US" dirty="0" smtClean="0"/>
              <a:t>For </a:t>
            </a:r>
            <a:r>
              <a:rPr lang="en-US" sz="2000" dirty="0" smtClean="0"/>
              <a:t>approval, </a:t>
            </a:r>
          </a:p>
          <a:p>
            <a:pPr marL="914400" lvl="1" indent="-514350"/>
            <a:r>
              <a:rPr lang="en-US" dirty="0" smtClean="0"/>
              <a:t>For </a:t>
            </a:r>
            <a:r>
              <a:rPr lang="en-US" sz="2000" dirty="0" smtClean="0"/>
              <a:t>review, </a:t>
            </a:r>
          </a:p>
          <a:p>
            <a:pPr marL="914400" lvl="1" indent="-514350"/>
            <a:r>
              <a:rPr lang="en-US" dirty="0" smtClean="0"/>
              <a:t>For </a:t>
            </a:r>
            <a:r>
              <a:rPr lang="en-US" sz="2000" dirty="0" err="1" smtClean="0"/>
              <a:t>exessive</a:t>
            </a:r>
            <a:r>
              <a:rPr lang="en-US" sz="2000" dirty="0" smtClean="0"/>
              <a:t> requirements, </a:t>
            </a:r>
          </a:p>
          <a:p>
            <a:pPr marL="914400" lvl="1" indent="-514350"/>
            <a:r>
              <a:rPr lang="en-US" dirty="0" smtClean="0"/>
              <a:t>For </a:t>
            </a:r>
            <a:r>
              <a:rPr lang="en-US" sz="2000" dirty="0" smtClean="0"/>
              <a:t>testing, </a:t>
            </a:r>
          </a:p>
          <a:p>
            <a:pPr marL="914400" lvl="1" indent="-514350"/>
            <a:r>
              <a:rPr lang="en-US" dirty="0" smtClean="0"/>
              <a:t>For </a:t>
            </a:r>
            <a:r>
              <a:rPr lang="en-US" sz="2000" dirty="0" smtClean="0"/>
              <a:t>deployment </a:t>
            </a:r>
            <a:br>
              <a:rPr lang="en-US" sz="2000" dirty="0" smtClean="0"/>
            </a:br>
            <a:endParaRPr lang="en-US" dirty="0" smtClean="0"/>
          </a:p>
          <a:p>
            <a:pPr marL="514350" indent="-514350">
              <a:buFont typeface="+mj-lt"/>
              <a:buAutoNum type="arabicPeriod" startAt="5"/>
            </a:pPr>
            <a:r>
              <a:rPr lang="en-US" dirty="0" smtClean="0"/>
              <a:t>Motion</a:t>
            </a:r>
          </a:p>
          <a:p>
            <a:pPr marL="914400" lvl="1" indent="-514350"/>
            <a:r>
              <a:rPr lang="en-US" dirty="0" smtClean="0"/>
              <a:t>Handovers, finding answers for questions</a:t>
            </a:r>
            <a:br>
              <a:rPr lang="en-US" dirty="0" smtClean="0"/>
            </a:br>
            <a:endParaRPr lang="en-US" dirty="0" smtClean="0"/>
          </a:p>
          <a:p>
            <a:pPr marL="514350" indent="-514350">
              <a:buFont typeface="+mj-lt"/>
              <a:buAutoNum type="arabicPeriod" startAt="5"/>
            </a:pPr>
            <a:r>
              <a:rPr lang="en-US" dirty="0" smtClean="0"/>
              <a:t>Defects</a:t>
            </a:r>
          </a:p>
          <a:p>
            <a:pPr marL="914400" lvl="1" indent="-514350"/>
            <a:r>
              <a:rPr lang="en-US" dirty="0" smtClean="0"/>
              <a:t>Waste produced by defect = impact x time</a:t>
            </a:r>
            <a:endParaRPr lang="en-US" dirty="0"/>
          </a:p>
        </p:txBody>
      </p:sp>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8636735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#2</a:t>
            </a:r>
            <a:r>
              <a:rPr lang="en-US" sz="2800" dirty="0" smtClean="0"/>
              <a:t>: Value Stream Mapping</a:t>
            </a:r>
            <a:endParaRPr lang="en-US" sz="2800" dirty="0"/>
          </a:p>
        </p:txBody>
      </p:sp>
      <p:sp>
        <p:nvSpPr>
          <p:cNvPr id="3" name="Content Placeholder 2"/>
          <p:cNvSpPr>
            <a:spLocks noGrp="1"/>
          </p:cNvSpPr>
          <p:nvPr>
            <p:ph idx="1"/>
          </p:nvPr>
        </p:nvSpPr>
        <p:spPr>
          <a:xfrm>
            <a:off x="683566" y="1988840"/>
            <a:ext cx="8460433" cy="4495800"/>
          </a:xfrm>
        </p:spPr>
        <p:txBody>
          <a:bodyPr>
            <a:normAutofit fontScale="92500" lnSpcReduction="10000"/>
          </a:bodyPr>
          <a:lstStyle/>
          <a:p>
            <a:pPr marL="457200" indent="-457200">
              <a:buFont typeface="+mj-lt"/>
              <a:buAutoNum type="arabicPeriod"/>
            </a:pPr>
            <a:r>
              <a:rPr lang="en-US" dirty="0"/>
              <a:t>Pretend you are a customer </a:t>
            </a:r>
            <a:r>
              <a:rPr lang="en-US" dirty="0" smtClean="0"/>
              <a:t>request</a:t>
            </a:r>
          </a:p>
          <a:p>
            <a:pPr lvl="1"/>
            <a:r>
              <a:rPr lang="en-US" dirty="0"/>
              <a:t>I</a:t>
            </a:r>
            <a:r>
              <a:rPr lang="en-US" dirty="0" smtClean="0"/>
              <a:t>magine </a:t>
            </a:r>
            <a:r>
              <a:rPr lang="en-US" dirty="0"/>
              <a:t>yourself going through each step of your </a:t>
            </a:r>
            <a:r>
              <a:rPr lang="en-US" dirty="0" smtClean="0"/>
              <a:t>process</a:t>
            </a:r>
          </a:p>
          <a:p>
            <a:pPr lvl="1"/>
            <a:r>
              <a:rPr lang="en-US" dirty="0" smtClean="0"/>
              <a:t>Don’t </a:t>
            </a:r>
            <a:r>
              <a:rPr lang="en-US" dirty="0"/>
              <a:t>ask </a:t>
            </a:r>
            <a:r>
              <a:rPr lang="en-US" dirty="0" smtClean="0"/>
              <a:t>people; </a:t>
            </a:r>
            <a:r>
              <a:rPr lang="en-US" dirty="0"/>
              <a:t>walk around, look </a:t>
            </a:r>
            <a:r>
              <a:rPr lang="en-US" dirty="0" smtClean="0"/>
              <a:t>at </a:t>
            </a:r>
            <a:r>
              <a:rPr lang="en-US" dirty="0"/>
              <a:t>data, find </a:t>
            </a:r>
            <a:r>
              <a:rPr lang="en-US" dirty="0" smtClean="0"/>
              <a:t>out </a:t>
            </a:r>
            <a:r>
              <a:rPr lang="en-US" dirty="0"/>
              <a:t>yourself. </a:t>
            </a:r>
            <a:endParaRPr lang="en-US" dirty="0" smtClean="0"/>
          </a:p>
          <a:p>
            <a:pPr lvl="1"/>
            <a:endParaRPr lang="en-US" sz="1000" dirty="0"/>
          </a:p>
          <a:p>
            <a:pPr marL="457200" indent="-457200">
              <a:buFont typeface="+mj-lt"/>
              <a:buAutoNum type="arabicPeriod"/>
            </a:pPr>
            <a:r>
              <a:rPr lang="en-US" dirty="0" smtClean="0"/>
              <a:t>Go </a:t>
            </a:r>
            <a:r>
              <a:rPr lang="en-US" dirty="0"/>
              <a:t>to the </a:t>
            </a:r>
            <a:r>
              <a:rPr lang="en-US" dirty="0" smtClean="0"/>
              <a:t>start (where </a:t>
            </a:r>
            <a:r>
              <a:rPr lang="en-US" dirty="0"/>
              <a:t>a customer request comes into your </a:t>
            </a:r>
            <a:r>
              <a:rPr lang="en-US" dirty="0" smtClean="0"/>
              <a:t>organization) </a:t>
            </a:r>
          </a:p>
          <a:p>
            <a:pPr marL="457200" indent="-457200">
              <a:buFont typeface="+mj-lt"/>
              <a:buAutoNum type="arabicPeriod"/>
            </a:pPr>
            <a:endParaRPr lang="en-US" sz="1000" dirty="0" smtClean="0"/>
          </a:p>
          <a:p>
            <a:pPr marL="457200" indent="-457200">
              <a:buFont typeface="+mj-lt"/>
              <a:buAutoNum type="arabicPeriod"/>
            </a:pPr>
            <a:r>
              <a:rPr lang="en-US" dirty="0" smtClean="0"/>
              <a:t>Draw </a:t>
            </a:r>
            <a:r>
              <a:rPr lang="en-US" dirty="0"/>
              <a:t>a chart </a:t>
            </a:r>
            <a:r>
              <a:rPr lang="en-US" dirty="0" smtClean="0"/>
              <a:t>(average </a:t>
            </a:r>
            <a:r>
              <a:rPr lang="en-US" dirty="0"/>
              <a:t>customer request, from arrival to </a:t>
            </a:r>
            <a:r>
              <a:rPr lang="en-US" dirty="0" smtClean="0"/>
              <a:t>completion)</a:t>
            </a:r>
          </a:p>
          <a:p>
            <a:pPr marL="857250" lvl="1" indent="-457200">
              <a:buFont typeface="+mj-lt"/>
              <a:buAutoNum type="arabicPeriod"/>
            </a:pPr>
            <a:endParaRPr lang="en-US" sz="1100" dirty="0"/>
          </a:p>
          <a:p>
            <a:pPr marL="457200" indent="-457200">
              <a:buFont typeface="+mj-lt"/>
              <a:buAutoNum type="arabicPeriod"/>
            </a:pPr>
            <a:r>
              <a:rPr lang="en-US" dirty="0" smtClean="0"/>
              <a:t>Work </a:t>
            </a:r>
            <a:r>
              <a:rPr lang="en-US" dirty="0"/>
              <a:t>with </a:t>
            </a:r>
            <a:r>
              <a:rPr lang="en-US" dirty="0" smtClean="0"/>
              <a:t>people </a:t>
            </a:r>
            <a:r>
              <a:rPr lang="en-US" dirty="0"/>
              <a:t>involved in each </a:t>
            </a:r>
            <a:r>
              <a:rPr lang="en-US" dirty="0" smtClean="0"/>
              <a:t>activity</a:t>
            </a:r>
            <a:endParaRPr lang="en-US" dirty="0"/>
          </a:p>
          <a:p>
            <a:pPr marL="857250" lvl="1" indent="-457200"/>
            <a:r>
              <a:rPr lang="en-US" dirty="0"/>
              <a:t>S</a:t>
            </a:r>
            <a:r>
              <a:rPr lang="en-US" dirty="0" smtClean="0"/>
              <a:t>ketch </a:t>
            </a:r>
            <a:r>
              <a:rPr lang="en-US" dirty="0"/>
              <a:t>all </a:t>
            </a:r>
            <a:r>
              <a:rPr lang="en-US" dirty="0" smtClean="0"/>
              <a:t>process </a:t>
            </a:r>
            <a:r>
              <a:rPr lang="en-US" dirty="0"/>
              <a:t>steps necessary to </a:t>
            </a:r>
            <a:r>
              <a:rPr lang="en-US" dirty="0" smtClean="0"/>
              <a:t>handle request</a:t>
            </a:r>
            <a:r>
              <a:rPr lang="en-US" dirty="0"/>
              <a:t>, </a:t>
            </a:r>
            <a:endParaRPr lang="en-US" dirty="0" smtClean="0"/>
          </a:p>
          <a:p>
            <a:pPr marL="857250" lvl="1" indent="-457200"/>
            <a:r>
              <a:rPr lang="en-US" dirty="0" smtClean="0"/>
              <a:t>Capture </a:t>
            </a:r>
            <a:r>
              <a:rPr lang="en-US" dirty="0"/>
              <a:t>average amount of time </a:t>
            </a:r>
            <a:r>
              <a:rPr lang="en-US" dirty="0" smtClean="0"/>
              <a:t>it </a:t>
            </a:r>
            <a:r>
              <a:rPr lang="en-US" dirty="0"/>
              <a:t>spends in each step. </a:t>
            </a:r>
            <a:endParaRPr lang="en-US" dirty="0" smtClean="0"/>
          </a:p>
          <a:p>
            <a:pPr marL="857250" lvl="1" indent="-457200"/>
            <a:endParaRPr lang="en-US" sz="1100" dirty="0"/>
          </a:p>
          <a:p>
            <a:pPr marL="457200" indent="-457200">
              <a:buFont typeface="+mj-lt"/>
              <a:buAutoNum type="arabicPeriod"/>
            </a:pPr>
            <a:r>
              <a:rPr lang="en-US" dirty="0" smtClean="0"/>
              <a:t>Draw Timeline (at </a:t>
            </a:r>
            <a:r>
              <a:rPr lang="en-US" dirty="0"/>
              <a:t>the bottom of the </a:t>
            </a:r>
            <a:r>
              <a:rPr lang="en-US" dirty="0" smtClean="0"/>
              <a:t>map), showing how much time</a:t>
            </a:r>
          </a:p>
          <a:p>
            <a:pPr lvl="1"/>
            <a:r>
              <a:rPr lang="en-US" dirty="0" smtClean="0"/>
              <a:t>Request </a:t>
            </a:r>
            <a:r>
              <a:rPr lang="en-US" dirty="0"/>
              <a:t>spends in value-adding </a:t>
            </a:r>
            <a:r>
              <a:rPr lang="en-US" dirty="0" smtClean="0"/>
              <a:t>activities. </a:t>
            </a:r>
          </a:p>
          <a:p>
            <a:pPr lvl="1"/>
            <a:r>
              <a:rPr lang="en-US" dirty="0" smtClean="0"/>
              <a:t>Request </a:t>
            </a:r>
            <a:r>
              <a:rPr lang="en-US" dirty="0"/>
              <a:t>spends </a:t>
            </a:r>
            <a:r>
              <a:rPr lang="en-US" dirty="0" smtClean="0"/>
              <a:t>waiting or in </a:t>
            </a:r>
            <a:r>
              <a:rPr lang="en-US" dirty="0"/>
              <a:t>non-value adding activities. </a:t>
            </a:r>
          </a:p>
          <a:p>
            <a:pPr marL="0" indent="0">
              <a:buNone/>
            </a:pPr>
            <a:endParaRPr lang="en-US" dirty="0"/>
          </a:p>
          <a:p>
            <a:endParaRPr lang="en-US" dirty="0"/>
          </a:p>
        </p:txBody>
      </p:sp>
      <p:sp>
        <p:nvSpPr>
          <p:cNvPr id="4"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999227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
        <p:nvSpPr>
          <p:cNvPr id="9" name="Rectangle 8"/>
          <p:cNvSpPr/>
          <p:nvPr/>
        </p:nvSpPr>
        <p:spPr bwMode="auto">
          <a:xfrm>
            <a:off x="-84040" y="3053707"/>
            <a:ext cx="9384447" cy="3147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599053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7716485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Discuss waste and value</a:t>
            </a:r>
          </a:p>
          <a:p>
            <a:r>
              <a:rPr lang="en-US" dirty="0" smtClean="0"/>
              <a:t>Discuss the value-stream (e.g. how long does it take to get </a:t>
            </a:r>
            <a:r>
              <a:rPr lang="en-US" dirty="0" err="1" smtClean="0"/>
              <a:t>Terese’s</a:t>
            </a:r>
            <a:r>
              <a:rPr lang="en-US" dirty="0" smtClean="0"/>
              <a:t> or Magnus’ </a:t>
            </a:r>
            <a:r>
              <a:rPr lang="en-US" dirty="0" smtClean="0"/>
              <a:t>requests during acceptance tests on </a:t>
            </a:r>
            <a:r>
              <a:rPr lang="en-US" dirty="0" smtClean="0"/>
              <a:t>their or on my </a:t>
            </a:r>
            <a:r>
              <a:rPr lang="en-US" dirty="0" smtClean="0"/>
              <a:t>phone?)</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14</a:t>
            </a:fld>
            <a:endParaRPr lang="en-US"/>
          </a:p>
        </p:txBody>
      </p:sp>
    </p:spTree>
    <p:extLst>
      <p:ext uri="{BB962C8B-B14F-4D97-AF65-F5344CB8AC3E}">
        <p14:creationId xmlns:p14="http://schemas.microsoft.com/office/powerpoint/2010/main" val="3577086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Amplify Learning</a:t>
            </a:r>
            <a:endParaRPr lang="en-US" dirty="0"/>
          </a:p>
        </p:txBody>
      </p:sp>
      <p:sp>
        <p:nvSpPr>
          <p:cNvPr id="5" name="Content Placeholder 4"/>
          <p:cNvSpPr>
            <a:spLocks noGrp="1"/>
          </p:cNvSpPr>
          <p:nvPr>
            <p:ph idx="1"/>
          </p:nvPr>
        </p:nvSpPr>
        <p:spPr/>
        <p:txBody>
          <a:bodyPr>
            <a:normAutofit/>
          </a:bodyPr>
          <a:lstStyle/>
          <a:p>
            <a:r>
              <a:rPr lang="en-US" dirty="0" smtClean="0"/>
              <a:t>Imagine a company with SW development challenges</a:t>
            </a:r>
          </a:p>
          <a:p>
            <a:endParaRPr lang="en-US" dirty="0" smtClean="0"/>
          </a:p>
          <a:p>
            <a:r>
              <a:rPr lang="en-US" dirty="0" smtClean="0"/>
              <a:t>Usual reaction: Increase discipline / control</a:t>
            </a:r>
          </a:p>
          <a:p>
            <a:pPr lvl="1"/>
            <a:r>
              <a:rPr lang="en-US" dirty="0" smtClean="0"/>
              <a:t>Specify requirements more completely</a:t>
            </a:r>
          </a:p>
          <a:p>
            <a:pPr lvl="1"/>
            <a:r>
              <a:rPr lang="en-US" dirty="0" smtClean="0"/>
              <a:t>All agreements with customer are written </a:t>
            </a:r>
          </a:p>
          <a:p>
            <a:pPr lvl="1"/>
            <a:r>
              <a:rPr lang="en-US" dirty="0" smtClean="0"/>
              <a:t>Changes are controlled more carefully</a:t>
            </a:r>
          </a:p>
          <a:p>
            <a:pPr lvl="1"/>
            <a:r>
              <a:rPr lang="en-US" dirty="0" smtClean="0"/>
              <a:t>More tracing</a:t>
            </a:r>
          </a:p>
          <a:p>
            <a:pPr lvl="1"/>
            <a:r>
              <a:rPr lang="en-US" dirty="0" smtClean="0"/>
              <a:t>…</a:t>
            </a:r>
          </a:p>
          <a:p>
            <a:endParaRPr lang="en-US" dirty="0" smtClean="0"/>
          </a:p>
          <a:p>
            <a:r>
              <a:rPr lang="en-US" dirty="0" smtClean="0"/>
              <a:t>As control theory predicts, this generally makes a bad situation worse</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16429182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7291309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7" name="Rectangle 16"/>
          <p:cNvSpPr/>
          <p:nvPr/>
        </p:nvSpPr>
        <p:spPr bwMode="auto">
          <a:xfrm>
            <a:off x="6611133" y="2400010"/>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Rectangle 18"/>
          <p:cNvSpPr/>
          <p:nvPr/>
        </p:nvSpPr>
        <p:spPr bwMode="auto">
          <a:xfrm>
            <a:off x="4351392"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Rectangle 19"/>
          <p:cNvSpPr/>
          <p:nvPr/>
        </p:nvSpPr>
        <p:spPr bwMode="auto">
          <a:xfrm>
            <a:off x="6611133"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Rectangle 20"/>
          <p:cNvSpPr/>
          <p:nvPr/>
        </p:nvSpPr>
        <p:spPr bwMode="auto">
          <a:xfrm>
            <a:off x="4360734"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6611133"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4360734"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6620475"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1604588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2829013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40179395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dirty="0"/>
              <a:t>I</a:t>
            </a:r>
            <a:r>
              <a:rPr lang="en-US" sz="2800" dirty="0" smtClean="0"/>
              <a:t>ncrease control </a:t>
            </a:r>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7" name="Rectangle 6"/>
          <p:cNvSpPr/>
          <p:nvPr/>
        </p:nvSpPr>
        <p:spPr>
          <a:xfrm>
            <a:off x="2523605" y="4394244"/>
            <a:ext cx="5534881" cy="50468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Waterfall Process</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stCxn id="6" idx="3"/>
            <a:endCxn id="7" idx="1"/>
          </p:cNvCxnSpPr>
          <p:nvPr/>
        </p:nvCxnSpPr>
        <p:spPr>
          <a:xfrm flipV="1">
            <a:off x="1400194" y="4646586"/>
            <a:ext cx="1123411" cy="743683"/>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498973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a:t>I</a:t>
            </a:r>
            <a:r>
              <a:rPr lang="en-US" sz="2800" smtClean="0"/>
              <a:t>ncrease control </a:t>
            </a:r>
            <a:endParaRPr lang="en-US" sz="2800" dirty="0" smtClean="0"/>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8" idx="3"/>
            <a:endCxn id="6" idx="1"/>
          </p:cNvCxnSpPr>
          <p:nvPr/>
        </p:nvCxnSpPr>
        <p:spPr>
          <a:xfrm flipH="1" flipV="1">
            <a:off x="586128" y="5390269"/>
            <a:ext cx="3451641" cy="168004"/>
          </a:xfrm>
          <a:prstGeom prst="bentConnector5">
            <a:avLst>
              <a:gd name="adj1" fmla="val -2836"/>
              <a:gd name="adj2" fmla="val 932022"/>
              <a:gd name="adj3" fmla="val 109869"/>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34971" y="5006388"/>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97784" y="50936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cxnSp>
        <p:nvCxnSpPr>
          <p:cNvPr id="44" name="Elbow Connector 43"/>
          <p:cNvCxnSpPr>
            <a:stCxn id="9" idx="3"/>
            <a:endCxn id="49" idx="1"/>
          </p:cNvCxnSpPr>
          <p:nvPr/>
        </p:nvCxnSpPr>
        <p:spPr>
          <a:xfrm flipH="1">
            <a:off x="634971" y="5558273"/>
            <a:ext cx="5413157" cy="648774"/>
          </a:xfrm>
          <a:prstGeom prst="bentConnector5">
            <a:avLst>
              <a:gd name="adj1" fmla="val -1980"/>
              <a:gd name="adj2" fmla="val -261820"/>
              <a:gd name="adj3" fmla="val 109743"/>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8966" y="56331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sp>
        <p:nvSpPr>
          <p:cNvPr id="49" name="Rectangle 48"/>
          <p:cNvSpPr/>
          <p:nvPr/>
        </p:nvSpPr>
        <p:spPr>
          <a:xfrm>
            <a:off x="634971" y="6129716"/>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Elbow Connector 40"/>
          <p:cNvCxnSpPr/>
          <p:nvPr/>
        </p:nvCxnSpPr>
        <p:spPr>
          <a:xfrm rot="10800000" flipH="1" flipV="1">
            <a:off x="1774665" y="5428031"/>
            <a:ext cx="2759300" cy="130241"/>
          </a:xfrm>
          <a:prstGeom prst="bentConnector5">
            <a:avLst>
              <a:gd name="adj1" fmla="val 7282"/>
              <a:gd name="adj2" fmla="val 436554"/>
              <a:gd name="adj3" fmla="val 89230"/>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3" idx="1"/>
            <a:endCxn id="10" idx="1"/>
          </p:cNvCxnSpPr>
          <p:nvPr/>
        </p:nvCxnSpPr>
        <p:spPr>
          <a:xfrm rot="10800000" flipH="1">
            <a:off x="1774665" y="5531879"/>
            <a:ext cx="4769658" cy="653178"/>
          </a:xfrm>
          <a:prstGeom prst="bentConnector3">
            <a:avLst>
              <a:gd name="adj1" fmla="val 93697"/>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945216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8" grpId="0"/>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Administrative stuff</a:t>
            </a:r>
            <a:endParaRPr lang="en-US" dirty="0"/>
          </a:p>
        </p:txBody>
      </p:sp>
      <p:sp>
        <p:nvSpPr>
          <p:cNvPr id="5" name="Content Placeholder 4"/>
          <p:cNvSpPr>
            <a:spLocks noGrp="1"/>
          </p:cNvSpPr>
          <p:nvPr>
            <p:ph idx="1"/>
          </p:nvPr>
        </p:nvSpPr>
        <p:spPr/>
        <p:txBody>
          <a:bodyPr/>
          <a:lstStyle/>
          <a:p>
            <a:r>
              <a:rPr lang="en-US" dirty="0" smtClean="0"/>
              <a:t>Guest </a:t>
            </a:r>
            <a:r>
              <a:rPr lang="en-US" dirty="0" smtClean="0"/>
              <a:t>lecture: Currently being clarified. </a:t>
            </a:r>
          </a:p>
          <a:p>
            <a:pPr lvl="1"/>
            <a:r>
              <a:rPr lang="en-US" dirty="0" smtClean="0"/>
              <a:t>May-</a:t>
            </a:r>
            <a:r>
              <a:rPr lang="en-US" dirty="0" smtClean="0"/>
              <a:t>19 </a:t>
            </a:r>
            <a:r>
              <a:rPr lang="en-US" dirty="0" smtClean="0"/>
              <a:t>on Large-Scale Agile by Mats </a:t>
            </a:r>
            <a:r>
              <a:rPr lang="en-US" dirty="0" smtClean="0"/>
              <a:t>and Jimmy (</a:t>
            </a:r>
            <a:r>
              <a:rPr lang="en-US" dirty="0" smtClean="0"/>
              <a:t>Ericsson)</a:t>
            </a:r>
          </a:p>
          <a:p>
            <a:pPr lvl="1"/>
            <a:r>
              <a:rPr lang="en-US" dirty="0" smtClean="0"/>
              <a:t>May</a:t>
            </a:r>
            <a:r>
              <a:rPr lang="en-US" dirty="0" smtClean="0"/>
              <a:t>-24 </a:t>
            </a:r>
            <a:r>
              <a:rPr lang="en-US" dirty="0" smtClean="0"/>
              <a:t>on </a:t>
            </a:r>
            <a:r>
              <a:rPr lang="en-US" dirty="0" smtClean="0"/>
              <a:t>TBD </a:t>
            </a:r>
            <a:endParaRPr lang="en-US" dirty="0" smtClean="0"/>
          </a:p>
          <a:p>
            <a:endParaRPr lang="en-US" dirty="0"/>
          </a:p>
          <a:p>
            <a:r>
              <a:rPr lang="en-US" dirty="0" smtClean="0"/>
              <a:t>Meeting with course representatives: Today </a:t>
            </a:r>
            <a:r>
              <a:rPr lang="en-US" dirty="0" smtClean="0"/>
              <a:t>during break.</a:t>
            </a:r>
            <a:endParaRPr lang="en-US" dirty="0" smtClean="0"/>
          </a:p>
          <a:p>
            <a:pPr lvl="1"/>
            <a:r>
              <a:rPr lang="en-US" dirty="0" err="1" smtClean="0"/>
              <a:t>Dominik</a:t>
            </a:r>
            <a:r>
              <a:rPr lang="en-US" dirty="0" smtClean="0"/>
              <a:t> </a:t>
            </a:r>
            <a:r>
              <a:rPr lang="en-US" dirty="0" err="1" smtClean="0"/>
              <a:t>Einkemmer</a:t>
            </a:r>
            <a:endParaRPr lang="en-US" dirty="0" smtClean="0"/>
          </a:p>
          <a:p>
            <a:pPr lvl="1"/>
            <a:r>
              <a:rPr lang="en-US" dirty="0" err="1"/>
              <a:t>Kyriakos</a:t>
            </a:r>
            <a:r>
              <a:rPr lang="en-US" dirty="0"/>
              <a:t> </a:t>
            </a:r>
            <a:r>
              <a:rPr lang="en-US" dirty="0" err="1" smtClean="0"/>
              <a:t>Malamas</a:t>
            </a:r>
            <a:endParaRPr lang="en-US" dirty="0" smtClean="0"/>
          </a:p>
          <a:p>
            <a:pPr lvl="1"/>
            <a:r>
              <a:rPr lang="en-US" dirty="0" err="1"/>
              <a:t>Shahanas</a:t>
            </a:r>
            <a:r>
              <a:rPr lang="en-US" dirty="0"/>
              <a:t> </a:t>
            </a:r>
            <a:r>
              <a:rPr lang="en-US" dirty="0" err="1"/>
              <a:t>Cholayil</a:t>
            </a:r>
            <a:r>
              <a:rPr lang="en-US" dirty="0"/>
              <a:t> </a:t>
            </a:r>
            <a:r>
              <a:rPr lang="en-US" dirty="0" err="1"/>
              <a:t>Mayankutty</a:t>
            </a:r>
            <a:endParaRPr lang="en-US" dirty="0" smtClean="0"/>
          </a:p>
          <a:p>
            <a:pPr lvl="1"/>
            <a:r>
              <a:rPr lang="en-US" dirty="0"/>
              <a:t>Amrita </a:t>
            </a:r>
            <a:r>
              <a:rPr lang="en-US" dirty="0" smtClean="0"/>
              <a:t>Mukherjee</a:t>
            </a:r>
          </a:p>
          <a:p>
            <a:pPr lvl="1"/>
            <a:r>
              <a:rPr lang="en-US" dirty="0" err="1"/>
              <a:t>Tibor</a:t>
            </a:r>
            <a:r>
              <a:rPr lang="en-US" dirty="0"/>
              <a:t> </a:t>
            </a:r>
            <a:r>
              <a:rPr lang="en-US" dirty="0" err="1"/>
              <a:t>Salagvárdi</a:t>
            </a:r>
            <a:endParaRPr lang="en-US" dirty="0"/>
          </a:p>
          <a:p>
            <a:pPr lvl="1"/>
            <a:endParaRPr lang="en-US" dirty="0"/>
          </a:p>
        </p:txBody>
      </p:sp>
    </p:spTree>
    <p:extLst>
      <p:ext uri="{BB962C8B-B14F-4D97-AF65-F5344CB8AC3E}">
        <p14:creationId xmlns:p14="http://schemas.microsoft.com/office/powerpoint/2010/main" val="1917976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#5</a:t>
            </a:r>
            <a:r>
              <a:rPr lang="en-US" sz="2800" dirty="0" smtClean="0"/>
              <a:t>: </a:t>
            </a:r>
            <a:r>
              <a:rPr lang="en-US" sz="2800" dirty="0" err="1" smtClean="0"/>
              <a:t>Synchronisation</a:t>
            </a:r>
            <a:endParaRPr lang="en-US" sz="2800" dirty="0"/>
          </a:p>
        </p:txBody>
      </p:sp>
      <p:sp>
        <p:nvSpPr>
          <p:cNvPr id="3" name="Content Placeholder 2"/>
          <p:cNvSpPr>
            <a:spLocks noGrp="1"/>
          </p:cNvSpPr>
          <p:nvPr>
            <p:ph idx="1"/>
          </p:nvPr>
        </p:nvSpPr>
        <p:spPr/>
        <p:txBody>
          <a:bodyPr>
            <a:normAutofit/>
          </a:bodyPr>
          <a:lstStyle/>
          <a:p>
            <a:r>
              <a:rPr lang="en-US" dirty="0" smtClean="0"/>
              <a:t>Sync individuals that work on the same thing</a:t>
            </a:r>
          </a:p>
          <a:p>
            <a:pPr lvl="1"/>
            <a:r>
              <a:rPr lang="en-US" dirty="0" smtClean="0"/>
              <a:t>Fundamental </a:t>
            </a:r>
            <a:r>
              <a:rPr lang="en-US" dirty="0"/>
              <a:t>for every complex development </a:t>
            </a:r>
            <a:r>
              <a:rPr lang="en-US" dirty="0" smtClean="0"/>
              <a:t>process</a:t>
            </a:r>
          </a:p>
          <a:p>
            <a:pPr lvl="1"/>
            <a:endParaRPr lang="en-US" dirty="0" smtClean="0"/>
          </a:p>
          <a:p>
            <a:r>
              <a:rPr lang="en-US" dirty="0" smtClean="0"/>
              <a:t>Daily within the team</a:t>
            </a:r>
          </a:p>
          <a:p>
            <a:pPr lvl="1"/>
            <a:r>
              <a:rPr lang="en-US" dirty="0" smtClean="0"/>
              <a:t>Daily Scrum</a:t>
            </a:r>
          </a:p>
          <a:p>
            <a:pPr lvl="1"/>
            <a:r>
              <a:rPr lang="en-US" dirty="0" smtClean="0"/>
              <a:t>Daily Build</a:t>
            </a:r>
          </a:p>
          <a:p>
            <a:pPr lvl="1"/>
            <a:r>
              <a:rPr lang="en-US" dirty="0" smtClean="0"/>
              <a:t>Daily System Test</a:t>
            </a:r>
          </a:p>
          <a:p>
            <a:pPr lvl="1"/>
            <a:endParaRPr lang="en-US" dirty="0" smtClean="0"/>
          </a:p>
          <a:p>
            <a:r>
              <a:rPr lang="en-US" dirty="0" smtClean="0"/>
              <a:t>Weekly within several teams</a:t>
            </a:r>
          </a:p>
          <a:p>
            <a:pPr lvl="1"/>
            <a:r>
              <a:rPr lang="en-US" dirty="0" smtClean="0"/>
              <a:t>Push to master at least weekly</a:t>
            </a:r>
          </a:p>
          <a:p>
            <a:pPr lvl="1"/>
            <a:r>
              <a:rPr lang="en-US" dirty="0" smtClean="0"/>
              <a:t>Weekly meetings (e.g. Scrum-of-Scrum)</a:t>
            </a:r>
            <a:endParaRPr lang="en-US" dirty="0"/>
          </a:p>
        </p:txBody>
      </p:sp>
      <p:sp>
        <p:nvSpPr>
          <p:cNvPr id="4"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
        <p:nvSpPr>
          <p:cNvPr id="6" name="TextBox 5"/>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57272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#6</a:t>
            </a:r>
            <a:r>
              <a:rPr lang="en-US" sz="2800" dirty="0" smtClean="0"/>
              <a:t>: Set based development</a:t>
            </a:r>
            <a:endParaRPr lang="en-US" sz="2800" dirty="0"/>
          </a:p>
        </p:txBody>
      </p:sp>
      <p:sp>
        <p:nvSpPr>
          <p:cNvPr id="3" name="Content Placeholder 2"/>
          <p:cNvSpPr>
            <a:spLocks noGrp="1"/>
          </p:cNvSpPr>
          <p:nvPr>
            <p:ph idx="1"/>
          </p:nvPr>
        </p:nvSpPr>
        <p:spPr/>
        <p:txBody>
          <a:bodyPr/>
          <a:lstStyle/>
          <a:p>
            <a:r>
              <a:rPr lang="en-US" dirty="0" smtClean="0"/>
              <a:t>Communicate about constraints, not choices</a:t>
            </a:r>
          </a:p>
          <a:p>
            <a:pPr lvl="1"/>
            <a:r>
              <a:rPr lang="en-US" dirty="0" smtClean="0"/>
              <a:t>Use less data to convey more information</a:t>
            </a:r>
          </a:p>
          <a:p>
            <a:pPr lvl="1"/>
            <a:r>
              <a:rPr lang="en-US" dirty="0" smtClean="0"/>
              <a:t>Defer making choices until they have to be made</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0" y="3534368"/>
            <a:ext cx="9144000" cy="2111585"/>
          </a:xfrm>
          <a:prstGeom prst="rect">
            <a:avLst/>
          </a:prstGeom>
        </p:spPr>
      </p:pic>
      <p:sp>
        <p:nvSpPr>
          <p:cNvPr id="5" name="TextBox 4"/>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3365451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lnSpcReduction="10000"/>
          </a:bodyPr>
          <a:lstStyle/>
          <a:p>
            <a:r>
              <a:rPr lang="en-US" dirty="0" smtClean="0"/>
              <a:t>…</a:t>
            </a:r>
            <a:r>
              <a:rPr lang="en-US" dirty="0"/>
              <a:t>does not mean to procrastinate, </a:t>
            </a:r>
            <a:endParaRPr lang="en-US" dirty="0" smtClean="0"/>
          </a:p>
          <a:p>
            <a:pPr lvl="1"/>
            <a:r>
              <a:rPr lang="en-US" dirty="0" smtClean="0"/>
              <a:t>but </a:t>
            </a:r>
            <a:r>
              <a:rPr lang="en-US" dirty="0"/>
              <a:t>to keep your options open as long as practical</a:t>
            </a:r>
            <a:r>
              <a:rPr lang="en-US" dirty="0" smtClean="0"/>
              <a:t>,</a:t>
            </a:r>
          </a:p>
          <a:p>
            <a:pPr lvl="1"/>
            <a:r>
              <a:rPr lang="en-US" dirty="0" smtClean="0"/>
              <a:t>but </a:t>
            </a:r>
            <a:r>
              <a:rPr lang="en-US" dirty="0"/>
              <a:t>no </a:t>
            </a:r>
            <a:r>
              <a:rPr lang="en-US" dirty="0" smtClean="0"/>
              <a:t>longer</a:t>
            </a:r>
          </a:p>
          <a:p>
            <a:pPr lvl="1"/>
            <a:endParaRPr lang="en-US" dirty="0"/>
          </a:p>
          <a:p>
            <a:r>
              <a:rPr lang="en-US" dirty="0" smtClean="0"/>
              <a:t>Reason</a:t>
            </a:r>
          </a:p>
          <a:p>
            <a:pPr lvl="1"/>
            <a:r>
              <a:rPr lang="en-US" dirty="0" smtClean="0"/>
              <a:t>Most common problem: Drill down to details too fast</a:t>
            </a:r>
          </a:p>
          <a:p>
            <a:pPr lvl="1"/>
            <a:r>
              <a:rPr lang="en-US" dirty="0" smtClean="0"/>
              <a:t>In the presence of the risk to make big mistakes: survey the landscape and delay detailed decisions</a:t>
            </a:r>
          </a:p>
          <a:p>
            <a:pPr lvl="1"/>
            <a:endParaRPr lang="en-US" dirty="0" smtClean="0"/>
          </a:p>
          <a:p>
            <a:r>
              <a:rPr lang="en-US" dirty="0" smtClean="0"/>
              <a:t>Wait: Is that not equal to sequential development (analyze requirements up-front)?</a:t>
            </a:r>
          </a:p>
          <a:p>
            <a:pPr lvl="1"/>
            <a:r>
              <a:rPr lang="en-US" dirty="0" smtClean="0"/>
              <a:t>Sequential development implies depth-first</a:t>
            </a:r>
          </a:p>
          <a:p>
            <a:pPr lvl="1"/>
            <a:r>
              <a:rPr lang="en-US" dirty="0" smtClean="0"/>
              <a:t>Breadth-first is far better to manage risk!</a:t>
            </a:r>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1503628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#7</a:t>
            </a:r>
            <a:r>
              <a:rPr lang="en-US" sz="2800" dirty="0" smtClean="0"/>
              <a:t>: Options Thinking</a:t>
            </a:r>
            <a:endParaRPr lang="en-US" sz="2800" dirty="0"/>
          </a:p>
        </p:txBody>
      </p:sp>
      <p:sp>
        <p:nvSpPr>
          <p:cNvPr id="3" name="Content Placeholder 2"/>
          <p:cNvSpPr>
            <a:spLocks noGrp="1"/>
          </p:cNvSpPr>
          <p:nvPr>
            <p:ph idx="1"/>
          </p:nvPr>
        </p:nvSpPr>
        <p:spPr/>
        <p:txBody>
          <a:bodyPr/>
          <a:lstStyle/>
          <a:p>
            <a:r>
              <a:rPr lang="en-US" dirty="0" smtClean="0"/>
              <a:t>Common sense: </a:t>
            </a:r>
          </a:p>
          <a:p>
            <a:pPr lvl="1"/>
            <a:r>
              <a:rPr lang="en-US" dirty="0" smtClean="0"/>
              <a:t>Resist </a:t>
            </a:r>
            <a:r>
              <a:rPr lang="en-US" dirty="0"/>
              <a:t>making irrevocable decisions </a:t>
            </a:r>
            <a:r>
              <a:rPr lang="en-US" dirty="0" smtClean="0"/>
              <a:t>under uncertainty</a:t>
            </a:r>
          </a:p>
          <a:p>
            <a:pPr lvl="1"/>
            <a:r>
              <a:rPr lang="en-US" dirty="0" smtClean="0"/>
              <a:t>Options </a:t>
            </a:r>
            <a:r>
              <a:rPr lang="en-US" dirty="0"/>
              <a:t>allow fact-based decisions </a:t>
            </a:r>
            <a:r>
              <a:rPr lang="en-US" dirty="0" smtClean="0"/>
              <a:t/>
            </a:r>
            <a:br>
              <a:rPr lang="en-US" dirty="0" smtClean="0"/>
            </a:br>
            <a:r>
              <a:rPr lang="en-US" sz="1800" dirty="0" smtClean="0"/>
              <a:t>(based </a:t>
            </a:r>
            <a:r>
              <a:rPr lang="en-US" sz="1800" dirty="0"/>
              <a:t>on </a:t>
            </a:r>
            <a:r>
              <a:rPr lang="en-US" sz="1800" dirty="0" smtClean="0"/>
              <a:t>learning, not speculation</a:t>
            </a:r>
            <a:r>
              <a:rPr lang="en-US" sz="1800" dirty="0"/>
              <a:t>)</a:t>
            </a:r>
            <a:endParaRPr lang="en-US" dirty="0"/>
          </a:p>
          <a:p>
            <a:pPr lvl="1"/>
            <a:r>
              <a:rPr lang="en-US" dirty="0" smtClean="0"/>
              <a:t>E.g. premature design commitment restricts learning, limits usefulness </a:t>
            </a:r>
            <a:r>
              <a:rPr lang="en-US" dirty="0"/>
              <a:t>of the product, and increases the cost of </a:t>
            </a:r>
            <a:r>
              <a:rPr lang="en-US" dirty="0" smtClean="0"/>
              <a:t>change</a:t>
            </a:r>
          </a:p>
          <a:p>
            <a:pPr lvl="1"/>
            <a:endParaRPr lang="en-US" dirty="0"/>
          </a:p>
          <a:p>
            <a:r>
              <a:rPr lang="en-US" dirty="0" smtClean="0"/>
              <a:t>Plans and </a:t>
            </a:r>
            <a:r>
              <a:rPr lang="en-US" dirty="0"/>
              <a:t>predictions are not bad, but </a:t>
            </a:r>
            <a:r>
              <a:rPr lang="en-US" dirty="0" smtClean="0"/>
              <a:t>avoid making </a:t>
            </a:r>
            <a:r>
              <a:rPr lang="en-US" dirty="0"/>
              <a:t>irrevocable decisions based on </a:t>
            </a:r>
            <a:r>
              <a:rPr lang="en-US" dirty="0" smtClean="0"/>
              <a:t>speculation </a:t>
            </a:r>
          </a:p>
          <a:p>
            <a:pPr lvl="1"/>
            <a:r>
              <a:rPr lang="en-US" dirty="0"/>
              <a:t>D</a:t>
            </a:r>
            <a:r>
              <a:rPr lang="en-US" dirty="0" smtClean="0"/>
              <a:t>evelop </a:t>
            </a:r>
            <a:r>
              <a:rPr lang="en-US" dirty="0"/>
              <a:t>options, communicate them and decide together with the customer. </a:t>
            </a:r>
          </a:p>
          <a:p>
            <a:pPr lvl="1"/>
            <a:r>
              <a:rPr lang="en-US" dirty="0" smtClean="0"/>
              <a:t>But: options are not free and it takes expertise to know which options to keep open</a:t>
            </a:r>
            <a:r>
              <a:rPr lang="en-US" dirty="0"/>
              <a:t>. </a:t>
            </a:r>
          </a:p>
          <a:p>
            <a:endParaRPr lang="en-US" dirty="0"/>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0"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1"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847942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558800"/>
            <a:ext cx="9144000" cy="62992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pitchFamily="68" charset="0"/>
            </a:endParaRPr>
          </a:p>
        </p:txBody>
      </p:sp>
      <p:sp>
        <p:nvSpPr>
          <p:cNvPr id="8" name="Trapezoid 7"/>
          <p:cNvSpPr/>
          <p:nvPr/>
        </p:nvSpPr>
        <p:spPr bwMode="auto">
          <a:xfrm rot="5400000">
            <a:off x="2939999" y="1409002"/>
            <a:ext cx="4070766" cy="4400948"/>
          </a:xfrm>
          <a:prstGeom prst="trapezoid">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solidFill>
                <a:prstClr val="white"/>
              </a:solidFill>
              <a:latin typeface="Calibri Light"/>
              <a:cs typeface="Calibri Light"/>
            </a:endParaRPr>
          </a:p>
        </p:txBody>
      </p:sp>
      <p:sp>
        <p:nvSpPr>
          <p:cNvPr id="4" name="Title 3"/>
          <p:cNvSpPr>
            <a:spLocks noGrp="1"/>
          </p:cNvSpPr>
          <p:nvPr>
            <p:ph type="title"/>
          </p:nvPr>
        </p:nvSpPr>
        <p:spPr/>
        <p:txBody>
          <a:bodyPr/>
          <a:lstStyle/>
          <a:p>
            <a:r>
              <a:rPr lang="en-US" dirty="0" smtClean="0">
                <a:solidFill>
                  <a:srgbClr val="FFFFFF"/>
                </a:solidFill>
                <a:latin typeface="Calibri"/>
                <a:cs typeface="Calibri"/>
              </a:rPr>
              <a:t>Example in Automotive Ecosystem</a:t>
            </a:r>
            <a:endParaRPr lang="en-US" dirty="0">
              <a:solidFill>
                <a:srgbClr val="FFFFFF"/>
              </a:solidFill>
              <a:latin typeface="Calibri"/>
              <a:cs typeface="Calibri"/>
            </a:endParaRPr>
          </a:p>
        </p:txBody>
      </p:sp>
      <p:sp>
        <p:nvSpPr>
          <p:cNvPr id="6" name="Rectangle 5"/>
          <p:cNvSpPr/>
          <p:nvPr/>
        </p:nvSpPr>
        <p:spPr bwMode="auto">
          <a:xfrm>
            <a:off x="611188" y="2935608"/>
            <a:ext cx="2415791"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Decisions</a:t>
            </a:r>
          </a:p>
          <a:p>
            <a:pPr defTabSz="914400" eaLnBrk="0" fontAlgn="base" hangingPunct="0">
              <a:spcBef>
                <a:spcPct val="0"/>
              </a:spcBef>
              <a:spcAft>
                <a:spcPct val="0"/>
              </a:spcAft>
            </a:pPr>
            <a:r>
              <a:rPr lang="en-US" sz="2400" dirty="0">
                <a:solidFill>
                  <a:prstClr val="white"/>
                </a:solidFill>
                <a:latin typeface="Calibri Light"/>
                <a:cs typeface="Calibri Light"/>
              </a:rPr>
              <a:t>  - Make or Buy</a:t>
            </a:r>
          </a:p>
          <a:p>
            <a:pPr defTabSz="914400" eaLnBrk="0" fontAlgn="base" hangingPunct="0">
              <a:spcBef>
                <a:spcPct val="0"/>
              </a:spcBef>
              <a:spcAft>
                <a:spcPct val="0"/>
              </a:spcAft>
            </a:pPr>
            <a:r>
              <a:rPr lang="en-US" sz="2400" dirty="0">
                <a:solidFill>
                  <a:prstClr val="white"/>
                </a:solidFill>
                <a:latin typeface="Calibri Light"/>
                <a:cs typeface="Calibri Light"/>
              </a:rPr>
              <a:t>  - HW or SW</a:t>
            </a:r>
          </a:p>
        </p:txBody>
      </p:sp>
      <p:sp>
        <p:nvSpPr>
          <p:cNvPr id="7" name="Rectangle 6"/>
          <p:cNvSpPr/>
          <p:nvPr/>
        </p:nvSpPr>
        <p:spPr bwMode="auto">
          <a:xfrm>
            <a:off x="6220381" y="2935608"/>
            <a:ext cx="2686593"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Integration</a:t>
            </a:r>
          </a:p>
          <a:p>
            <a:pPr defTabSz="914400" eaLnBrk="0" fontAlgn="base" hangingPunct="0">
              <a:spcBef>
                <a:spcPct val="0"/>
              </a:spcBef>
              <a:spcAft>
                <a:spcPct val="0"/>
              </a:spcAft>
            </a:pPr>
            <a:r>
              <a:rPr lang="en-US" sz="2400" dirty="0">
                <a:solidFill>
                  <a:prstClr val="white"/>
                </a:solidFill>
                <a:latin typeface="Calibri Light"/>
                <a:cs typeface="Calibri Light"/>
              </a:rPr>
              <a:t>  - Non-functional verification / fixing</a:t>
            </a:r>
          </a:p>
        </p:txBody>
      </p:sp>
      <p:sp>
        <p:nvSpPr>
          <p:cNvPr id="9" name="TextBox 8"/>
          <p:cNvSpPr txBox="1"/>
          <p:nvPr/>
        </p:nvSpPr>
        <p:spPr>
          <a:xfrm>
            <a:off x="4035972" y="3357245"/>
            <a:ext cx="1659679" cy="46166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defPPr>
              <a:defRPr lang="en-US"/>
            </a:defPPr>
            <a:lvl1pPr defTabSz="914400" eaLnBrk="0" fontAlgn="base" hangingPunct="0">
              <a:spcBef>
                <a:spcPct val="0"/>
              </a:spcBef>
              <a:spcAft>
                <a:spcPct val="0"/>
              </a:spcAft>
              <a:defRPr sz="2400">
                <a:solidFill>
                  <a:prstClr val="white"/>
                </a:solidFill>
                <a:latin typeface="Calibri Light"/>
                <a:cs typeface="Calibri Light"/>
              </a:defRPr>
            </a:lvl1pPr>
          </a:lstStyle>
          <a:p>
            <a:r>
              <a:rPr lang="en-US" dirty="0"/>
              <a:t>Uncertainty</a:t>
            </a:r>
          </a:p>
        </p:txBody>
      </p:sp>
      <p:sp>
        <p:nvSpPr>
          <p:cNvPr id="10" name="Right Arrow 9"/>
          <p:cNvSpPr/>
          <p:nvPr/>
        </p:nvSpPr>
        <p:spPr bwMode="auto">
          <a:xfrm>
            <a:off x="1791832" y="4627083"/>
            <a:ext cx="2070175" cy="869753"/>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later</a:t>
            </a:r>
          </a:p>
        </p:txBody>
      </p:sp>
      <p:sp>
        <p:nvSpPr>
          <p:cNvPr id="11" name="Left Arrow 10"/>
          <p:cNvSpPr/>
          <p:nvPr/>
        </p:nvSpPr>
        <p:spPr bwMode="auto">
          <a:xfrm>
            <a:off x="5584255" y="4627083"/>
            <a:ext cx="1878815" cy="869753"/>
          </a:xfrm>
          <a:prstGeom prst="lef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earlier</a:t>
            </a:r>
          </a:p>
        </p:txBody>
      </p:sp>
      <p:sp>
        <p:nvSpPr>
          <p:cNvPr id="12" name="Circular Arrow 11"/>
          <p:cNvSpPr/>
          <p:nvPr/>
        </p:nvSpPr>
        <p:spPr bwMode="auto">
          <a:xfrm>
            <a:off x="4018582" y="4783640"/>
            <a:ext cx="1530886" cy="1530765"/>
          </a:xfrm>
          <a:prstGeom prst="circularArrow">
            <a:avLst>
              <a:gd name="adj1" fmla="val 12500"/>
              <a:gd name="adj2" fmla="val 1142316"/>
              <a:gd name="adj3" fmla="val 20457681"/>
              <a:gd name="adj4" fmla="val 1609285"/>
              <a:gd name="adj5" fmla="val 12612"/>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Allow </a:t>
            </a:r>
          </a:p>
          <a:p>
            <a:pPr defTabSz="914400" eaLnBrk="0" fontAlgn="base" hangingPunct="0">
              <a:spcBef>
                <a:spcPct val="0"/>
              </a:spcBef>
              <a:spcAft>
                <a:spcPct val="0"/>
              </a:spcAft>
            </a:pPr>
            <a:r>
              <a:rPr lang="en-US" sz="2400" dirty="0">
                <a:solidFill>
                  <a:prstClr val="white"/>
                </a:solidFill>
                <a:latin typeface="Calibri Light"/>
                <a:cs typeface="Calibri Light"/>
              </a:rPr>
              <a:t>iterative </a:t>
            </a:r>
          </a:p>
          <a:p>
            <a:pPr defTabSz="914400" eaLnBrk="0" fontAlgn="base" hangingPunct="0">
              <a:spcBef>
                <a:spcPct val="0"/>
              </a:spcBef>
              <a:spcAft>
                <a:spcPct val="0"/>
              </a:spcAft>
            </a:pPr>
            <a:r>
              <a:rPr lang="en-US" sz="2400" dirty="0">
                <a:solidFill>
                  <a:prstClr val="white"/>
                </a:solidFill>
                <a:latin typeface="Calibri Light"/>
                <a:cs typeface="Calibri Light"/>
              </a:rPr>
              <a:t>development</a:t>
            </a:r>
          </a:p>
        </p:txBody>
      </p:sp>
      <p:sp>
        <p:nvSpPr>
          <p:cNvPr id="14" name="TextBox 13"/>
          <p:cNvSpPr txBox="1"/>
          <p:nvPr/>
        </p:nvSpPr>
        <p:spPr>
          <a:xfrm>
            <a:off x="429537" y="6386483"/>
            <a:ext cx="8714463" cy="461665"/>
          </a:xfrm>
          <a:prstGeom prst="rect">
            <a:avLst/>
          </a:prstGeom>
          <a:noFill/>
        </p:spPr>
        <p:txBody>
          <a:bodyPr wrap="square" rtlCol="0">
            <a:spAutoFit/>
          </a:bodyPr>
          <a:lstStyle/>
          <a:p>
            <a:r>
              <a:rPr lang="en-US" sz="1200" dirty="0">
                <a:solidFill>
                  <a:schemeClr val="tx1">
                    <a:lumMod val="50000"/>
                    <a:lumOff val="50000"/>
                  </a:schemeClr>
                </a:solidFill>
                <a:latin typeface="Calibri"/>
                <a:cs typeface="Calibri"/>
              </a:rPr>
              <a:t>Eric Knauss and Daniela Damian. Towards Enabling Cross-Organizational Modeling in Automotive Ecosystems. In Proceedings of 1st International Workshop on Model-Driven Development Processes and Practices (MD2P2 ’14), Valencia, Spain, 2014.</a:t>
            </a:r>
          </a:p>
        </p:txBody>
      </p:sp>
      <p:sp>
        <p:nvSpPr>
          <p:cNvPr id="2" name="Rectangle 1"/>
          <p:cNvSpPr/>
          <p:nvPr/>
        </p:nvSpPr>
        <p:spPr>
          <a:xfrm>
            <a:off x="429537" y="5922319"/>
            <a:ext cx="4572000" cy="461665"/>
          </a:xfrm>
          <a:prstGeom prst="rect">
            <a:avLst/>
          </a:prstGeom>
          <a:noFill/>
        </p:spPr>
        <p:txBody>
          <a:bodyPr wrap="square" rtlCol="0">
            <a:spAutoFit/>
          </a:bodyPr>
          <a:lstStyle/>
          <a:p>
            <a:r>
              <a:rPr lang="en-US" sz="1200" dirty="0" smtClean="0">
                <a:solidFill>
                  <a:schemeClr val="tx1">
                    <a:lumMod val="50000"/>
                    <a:lumOff val="50000"/>
                  </a:schemeClr>
                </a:solidFill>
                <a:latin typeface="Calibri"/>
                <a:cs typeface="Calibri"/>
              </a:rPr>
              <a:t>“Cone of Uncertainty”</a:t>
            </a:r>
          </a:p>
          <a:p>
            <a:r>
              <a:rPr lang="en-US" sz="1200" dirty="0" smtClean="0">
                <a:solidFill>
                  <a:schemeClr val="tx1">
                    <a:lumMod val="50000"/>
                    <a:lumOff val="50000"/>
                  </a:schemeClr>
                </a:solidFill>
                <a:latin typeface="Calibri"/>
                <a:cs typeface="Calibri"/>
              </a:rPr>
              <a:t>B</a:t>
            </a:r>
            <a:r>
              <a:rPr lang="en-US" sz="1200" dirty="0">
                <a:solidFill>
                  <a:schemeClr val="tx1">
                    <a:lumMod val="50000"/>
                    <a:lumOff val="50000"/>
                  </a:schemeClr>
                </a:solidFill>
                <a:latin typeface="Calibri"/>
                <a:cs typeface="Calibri"/>
              </a:rPr>
              <a:t>. Boehm. Software Engineering Economics. Prentice-Hall, 1981.</a:t>
            </a:r>
          </a:p>
        </p:txBody>
      </p:sp>
    </p:spTree>
    <p:extLst>
      <p:ext uri="{BB962C8B-B14F-4D97-AF65-F5344CB8AC3E}">
        <p14:creationId xmlns:p14="http://schemas.microsoft.com/office/powerpoint/2010/main" val="16074752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#8</a:t>
            </a:r>
            <a:r>
              <a:rPr lang="en-US" sz="2800" dirty="0" smtClean="0"/>
              <a:t>: The Last Responsible Moment</a:t>
            </a:r>
            <a:endParaRPr lang="en-US" sz="2800" dirty="0"/>
          </a:p>
        </p:txBody>
      </p:sp>
      <p:sp>
        <p:nvSpPr>
          <p:cNvPr id="3" name="Content Placeholder 2"/>
          <p:cNvSpPr>
            <a:spLocks noGrp="1"/>
          </p:cNvSpPr>
          <p:nvPr>
            <p:ph idx="1"/>
          </p:nvPr>
        </p:nvSpPr>
        <p:spPr/>
        <p:txBody>
          <a:bodyPr/>
          <a:lstStyle/>
          <a:p>
            <a:r>
              <a:rPr lang="en-US" dirty="0" smtClean="0"/>
              <a:t>Last </a:t>
            </a:r>
            <a:r>
              <a:rPr lang="en-US" dirty="0"/>
              <a:t>responsible </a:t>
            </a:r>
            <a:r>
              <a:rPr lang="en-US" dirty="0" smtClean="0"/>
              <a:t>moment = </a:t>
            </a:r>
            <a:r>
              <a:rPr lang="en-US" dirty="0"/>
              <a:t>the moment at which failing to make a decision eliminates an important </a:t>
            </a:r>
            <a:r>
              <a:rPr lang="en-US" dirty="0" smtClean="0"/>
              <a:t>alternative</a:t>
            </a:r>
            <a:endParaRPr lang="en-US" dirty="0"/>
          </a:p>
          <a:p>
            <a:pPr lvl="1"/>
            <a:r>
              <a:rPr lang="en-US" dirty="0"/>
              <a:t>Concurrent development </a:t>
            </a:r>
            <a:r>
              <a:rPr lang="en-US" dirty="0" smtClean="0"/>
              <a:t>allows you to wait for that moment</a:t>
            </a:r>
          </a:p>
          <a:p>
            <a:pPr lvl="1"/>
            <a:endParaRPr lang="en-US" sz="800" dirty="0"/>
          </a:p>
          <a:p>
            <a:r>
              <a:rPr lang="en-US" dirty="0"/>
              <a:t>Share partially complete </a:t>
            </a:r>
            <a:r>
              <a:rPr lang="en-US" dirty="0" smtClean="0"/>
              <a:t>work</a:t>
            </a:r>
          </a:p>
          <a:p>
            <a:pPr lvl="1"/>
            <a:r>
              <a:rPr lang="en-US" dirty="0" smtClean="0"/>
              <a:t>Avoid increasing length </a:t>
            </a:r>
            <a:r>
              <a:rPr lang="en-US" dirty="0"/>
              <a:t>of the feedback loop and </a:t>
            </a:r>
            <a:r>
              <a:rPr lang="en-US" dirty="0" smtClean="0"/>
              <a:t>forcing </a:t>
            </a:r>
            <a:r>
              <a:rPr lang="en-US" dirty="0"/>
              <a:t>irreversible decisions to be made sooner than </a:t>
            </a:r>
            <a:r>
              <a:rPr lang="en-US" dirty="0" smtClean="0"/>
              <a:t>necessary</a:t>
            </a:r>
          </a:p>
          <a:p>
            <a:pPr lvl="1"/>
            <a:r>
              <a:rPr lang="en-US" dirty="0" smtClean="0"/>
              <a:t>Good </a:t>
            </a:r>
            <a:r>
              <a:rPr lang="en-US" dirty="0"/>
              <a:t>work is a discovery process, done through short, repeated exploratory cycles. </a:t>
            </a:r>
            <a:endParaRPr lang="en-US" dirty="0" smtClean="0"/>
          </a:p>
          <a:p>
            <a:pPr lvl="1"/>
            <a:endParaRPr lang="en-US" sz="800" dirty="0"/>
          </a:p>
          <a:p>
            <a:r>
              <a:rPr lang="en-US" dirty="0"/>
              <a:t>Develop a sense of </a:t>
            </a:r>
            <a:endParaRPr lang="en-US" dirty="0" smtClean="0"/>
          </a:p>
          <a:p>
            <a:pPr lvl="1"/>
            <a:r>
              <a:rPr lang="en-US" dirty="0" smtClean="0"/>
              <a:t>how </a:t>
            </a:r>
            <a:r>
              <a:rPr lang="en-US" dirty="0"/>
              <a:t>to absorb changes </a:t>
            </a:r>
            <a:endParaRPr lang="en-US" dirty="0" smtClean="0"/>
          </a:p>
          <a:p>
            <a:pPr lvl="1"/>
            <a:r>
              <a:rPr lang="en-US" dirty="0" smtClean="0"/>
              <a:t>what </a:t>
            </a:r>
            <a:r>
              <a:rPr lang="en-US" dirty="0"/>
              <a:t>is critically important in the </a:t>
            </a:r>
            <a:r>
              <a:rPr lang="en-US" dirty="0" smtClean="0"/>
              <a:t>domain</a:t>
            </a:r>
          </a:p>
          <a:p>
            <a:pPr lvl="1"/>
            <a:r>
              <a:rPr lang="en-US" dirty="0" smtClean="0"/>
              <a:t>when decisions must be made</a:t>
            </a:r>
          </a:p>
          <a:p>
            <a:endParaRPr lang="en-US" dirty="0"/>
          </a:p>
        </p:txBody>
      </p:sp>
      <p:sp>
        <p:nvSpPr>
          <p:cNvPr id="6" name="TextBox 5"/>
          <p:cNvSpPr txBox="1"/>
          <p:nvPr/>
        </p:nvSpPr>
        <p:spPr>
          <a:xfrm>
            <a:off x="6736218" y="6034132"/>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1750562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#9</a:t>
            </a:r>
            <a:r>
              <a:rPr lang="en-US" sz="2800" dirty="0" smtClean="0"/>
              <a:t>: Making decisions</a:t>
            </a:r>
            <a:endParaRPr lang="en-US" sz="2800" dirty="0"/>
          </a:p>
        </p:txBody>
      </p:sp>
      <p:sp>
        <p:nvSpPr>
          <p:cNvPr id="3" name="Content Placeholder 2"/>
          <p:cNvSpPr>
            <a:spLocks noGrp="1"/>
          </p:cNvSpPr>
          <p:nvPr>
            <p:ph idx="1"/>
          </p:nvPr>
        </p:nvSpPr>
        <p:spPr>
          <a:xfrm>
            <a:off x="683567" y="1988840"/>
            <a:ext cx="8224575" cy="4495800"/>
          </a:xfrm>
        </p:spPr>
        <p:txBody>
          <a:bodyPr/>
          <a:lstStyle/>
          <a:p>
            <a:pPr marL="0" indent="0">
              <a:buNone/>
            </a:pPr>
            <a:r>
              <a:rPr lang="en-US" dirty="0" smtClean="0"/>
              <a:t>Intuitive decision making is more mature than rational decision making</a:t>
            </a:r>
          </a:p>
          <a:p>
            <a:r>
              <a:rPr lang="en-US" dirty="0"/>
              <a:t>U</a:t>
            </a:r>
            <a:r>
              <a:rPr lang="en-US" dirty="0" smtClean="0"/>
              <a:t>sually </a:t>
            </a:r>
            <a:r>
              <a:rPr lang="en-US" dirty="0"/>
              <a:t>leads to better </a:t>
            </a:r>
            <a:r>
              <a:rPr lang="en-US" dirty="0" smtClean="0"/>
              <a:t>decisions</a:t>
            </a:r>
          </a:p>
          <a:p>
            <a:r>
              <a:rPr lang="en-US" dirty="0" smtClean="0"/>
              <a:t>Rational decision making  </a:t>
            </a:r>
          </a:p>
          <a:p>
            <a:pPr lvl="1"/>
            <a:r>
              <a:rPr lang="en-US" dirty="0" smtClean="0"/>
              <a:t>Decompose problem, remove context</a:t>
            </a:r>
            <a:r>
              <a:rPr lang="en-US" dirty="0"/>
              <a:t>, </a:t>
            </a:r>
            <a:r>
              <a:rPr lang="en-US" dirty="0" smtClean="0"/>
              <a:t>apply </a:t>
            </a:r>
            <a:r>
              <a:rPr lang="en-US" dirty="0"/>
              <a:t>analytical techniques, </a:t>
            </a:r>
            <a:r>
              <a:rPr lang="en-US" dirty="0" smtClean="0"/>
              <a:t>and discuss </a:t>
            </a:r>
            <a:r>
              <a:rPr lang="en-US" dirty="0"/>
              <a:t>process and </a:t>
            </a:r>
            <a:r>
              <a:rPr lang="en-US" dirty="0" smtClean="0"/>
              <a:t>results</a:t>
            </a:r>
          </a:p>
          <a:p>
            <a:pPr lvl="1"/>
            <a:r>
              <a:rPr lang="en-US" dirty="0"/>
              <a:t>S</a:t>
            </a:r>
            <a:r>
              <a:rPr lang="en-US" dirty="0" smtClean="0"/>
              <a:t>uffers </a:t>
            </a:r>
            <a:r>
              <a:rPr lang="en-US" dirty="0"/>
              <a:t>from tunnel vision, intentionally ignoring the instincts of experienced people</a:t>
            </a:r>
            <a:r>
              <a:rPr lang="en-US" dirty="0" smtClean="0"/>
              <a:t>.</a:t>
            </a:r>
          </a:p>
          <a:p>
            <a:pPr lvl="1"/>
            <a:r>
              <a:rPr lang="en-US" dirty="0"/>
              <a:t>U</a:t>
            </a:r>
            <a:r>
              <a:rPr lang="en-US" dirty="0" smtClean="0"/>
              <a:t>nlikely </a:t>
            </a:r>
            <a:r>
              <a:rPr lang="en-US" dirty="0"/>
              <a:t>to detect high-stakes mistakes. </a:t>
            </a:r>
            <a:endParaRPr lang="en-US" dirty="0" smtClean="0"/>
          </a:p>
          <a:p>
            <a:pPr lvl="1"/>
            <a:endParaRPr lang="en-US" dirty="0"/>
          </a:p>
          <a:p>
            <a:pPr marL="0" indent="0" algn="ctr">
              <a:buNone/>
            </a:pPr>
            <a:r>
              <a:rPr lang="en-US" i="1" dirty="0" smtClean="0"/>
              <a:t>Developing people with skill to make wise decision </a:t>
            </a:r>
            <a:r>
              <a:rPr lang="en-US" dirty="0" smtClean="0"/>
              <a:t/>
            </a:r>
            <a:br>
              <a:rPr lang="en-US" dirty="0" smtClean="0"/>
            </a:br>
            <a:r>
              <a:rPr lang="en-US" b="1" dirty="0" smtClean="0"/>
              <a:t>beats</a:t>
            </a:r>
            <a:r>
              <a:rPr lang="en-US" dirty="0" smtClean="0"/>
              <a:t> </a:t>
            </a:r>
            <a:br>
              <a:rPr lang="en-US" dirty="0" smtClean="0"/>
            </a:br>
            <a:r>
              <a:rPr lang="en-US" i="1" dirty="0" smtClean="0"/>
              <a:t>developing </a:t>
            </a:r>
            <a:r>
              <a:rPr lang="en-US" i="1" dirty="0"/>
              <a:t>decision-making processes that </a:t>
            </a:r>
            <a:r>
              <a:rPr lang="en-US" i="1" dirty="0" smtClean="0"/>
              <a:t>think </a:t>
            </a:r>
            <a:r>
              <a:rPr lang="en-US" i="1" dirty="0"/>
              <a:t>for </a:t>
            </a:r>
            <a:r>
              <a:rPr lang="en-US" i="1" dirty="0" smtClean="0"/>
              <a:t>people</a:t>
            </a:r>
            <a:r>
              <a:rPr lang="en-US" dirty="0" smtClean="0"/>
              <a:t> </a:t>
            </a:r>
            <a:endParaRPr lang="en-US" dirty="0"/>
          </a:p>
          <a:p>
            <a:endParaRPr lang="en-US" dirty="0"/>
          </a:p>
        </p:txBody>
      </p:sp>
      <p:sp>
        <p:nvSpPr>
          <p:cNvPr id="6" name="TextBox 5"/>
          <p:cNvSpPr txBox="1"/>
          <p:nvPr/>
        </p:nvSpPr>
        <p:spPr>
          <a:xfrm>
            <a:off x="611188" y="6399257"/>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3288317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1530078" y="3188018"/>
            <a:ext cx="0" cy="1859643"/>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48" name="TextBox 47"/>
          <p:cNvSpPr txBox="1"/>
          <p:nvPr/>
        </p:nvSpPr>
        <p:spPr>
          <a:xfrm>
            <a:off x="683568" y="3532732"/>
            <a:ext cx="877501" cy="646331"/>
          </a:xfrm>
          <a:prstGeom prst="rect">
            <a:avLst/>
          </a:prstGeom>
          <a:noFill/>
        </p:spPr>
        <p:txBody>
          <a:bodyPr wrap="none" rtlCol="0">
            <a:spAutoFit/>
          </a:bodyPr>
          <a:lstStyle/>
          <a:p>
            <a:r>
              <a:rPr lang="en-US" dirty="0" smtClean="0">
                <a:solidFill>
                  <a:srgbClr val="FF0000"/>
                </a:solidFill>
              </a:rPr>
              <a:t>Depth-</a:t>
            </a:r>
            <a:br>
              <a:rPr lang="en-US" dirty="0" smtClean="0">
                <a:solidFill>
                  <a:srgbClr val="FF0000"/>
                </a:solidFill>
              </a:rPr>
            </a:br>
            <a:r>
              <a:rPr lang="en-US" dirty="0" smtClean="0">
                <a:solidFill>
                  <a:srgbClr val="FF0000"/>
                </a:solidFill>
              </a:rPr>
              <a:t>First</a:t>
            </a:r>
            <a:endParaRPr lang="en-US" dirty="0">
              <a:solidFill>
                <a:srgbClr val="FF0000"/>
              </a:solidFill>
            </a:endParaRPr>
          </a:p>
        </p:txBody>
      </p:sp>
      <p:cxnSp>
        <p:nvCxnSpPr>
          <p:cNvPr id="49" name="Straight Arrow Connector 48"/>
          <p:cNvCxnSpPr/>
          <p:nvPr/>
        </p:nvCxnSpPr>
        <p:spPr bwMode="auto">
          <a:xfrm flipH="1">
            <a:off x="2008732" y="3634650"/>
            <a:ext cx="5109028" cy="0"/>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52" name="TextBox 51"/>
          <p:cNvSpPr txBox="1"/>
          <p:nvPr/>
        </p:nvSpPr>
        <p:spPr>
          <a:xfrm>
            <a:off x="7117760" y="3470185"/>
            <a:ext cx="1518715" cy="369332"/>
          </a:xfrm>
          <a:prstGeom prst="rect">
            <a:avLst/>
          </a:prstGeom>
          <a:noFill/>
        </p:spPr>
        <p:txBody>
          <a:bodyPr wrap="none" rtlCol="0">
            <a:spAutoFit/>
          </a:bodyPr>
          <a:lstStyle/>
          <a:p>
            <a:r>
              <a:rPr lang="en-US" dirty="0" smtClean="0"/>
              <a:t>Breadth-First</a:t>
            </a:r>
            <a:endParaRPr lang="en-US" dirty="0"/>
          </a:p>
        </p:txBody>
      </p:sp>
    </p:spTree>
    <p:extLst>
      <p:ext uri="{BB962C8B-B14F-4D97-AF65-F5344CB8AC3E}">
        <p14:creationId xmlns:p14="http://schemas.microsoft.com/office/powerpoint/2010/main" val="35769443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009561" y="3048000"/>
            <a:ext cx="377177" cy="369332"/>
          </a:xfrm>
          <a:prstGeom prst="rect">
            <a:avLst/>
          </a:prstGeom>
          <a:noFill/>
        </p:spPr>
        <p:txBody>
          <a:bodyPr wrap="none" rtlCol="0">
            <a:spAutoFit/>
          </a:bodyPr>
          <a:lstStyle/>
          <a:p>
            <a:r>
              <a:rPr lang="en-US" dirty="0" smtClean="0"/>
              <a:t>t0</a:t>
            </a:r>
            <a:endParaRPr lang="en-US" dirty="0"/>
          </a:p>
        </p:txBody>
      </p:sp>
      <p:sp>
        <p:nvSpPr>
          <p:cNvPr id="37" name="TextBox 36"/>
          <p:cNvSpPr txBox="1"/>
          <p:nvPr/>
        </p:nvSpPr>
        <p:spPr>
          <a:xfrm>
            <a:off x="1927920" y="3796195"/>
            <a:ext cx="389913" cy="369332"/>
          </a:xfrm>
          <a:prstGeom prst="rect">
            <a:avLst/>
          </a:prstGeom>
          <a:noFill/>
        </p:spPr>
        <p:txBody>
          <a:bodyPr wrap="none" rtlCol="0">
            <a:spAutoFit/>
          </a:bodyPr>
          <a:lstStyle/>
          <a:p>
            <a:r>
              <a:rPr lang="en-US" b="1" dirty="0" smtClean="0">
                <a:solidFill>
                  <a:schemeClr val="tx1">
                    <a:lumMod val="50000"/>
                    <a:lumOff val="50000"/>
                  </a:schemeClr>
                </a:solidFill>
              </a:rPr>
              <a:t>t1</a:t>
            </a:r>
            <a:endParaRPr lang="en-US" b="1" dirty="0">
              <a:solidFill>
                <a:schemeClr val="tx1">
                  <a:lumMod val="50000"/>
                  <a:lumOff val="50000"/>
                </a:schemeClr>
              </a:solidFill>
            </a:endParaRPr>
          </a:p>
        </p:txBody>
      </p:sp>
      <p:sp>
        <p:nvSpPr>
          <p:cNvPr id="38" name="TextBox 37"/>
          <p:cNvSpPr txBox="1"/>
          <p:nvPr/>
        </p:nvSpPr>
        <p:spPr>
          <a:xfrm>
            <a:off x="3899218" y="4171752"/>
            <a:ext cx="389913" cy="369332"/>
          </a:xfrm>
          <a:prstGeom prst="rect">
            <a:avLst/>
          </a:prstGeom>
          <a:noFill/>
        </p:spPr>
        <p:txBody>
          <a:bodyPr wrap="none" rtlCol="0">
            <a:spAutoFit/>
          </a:bodyPr>
          <a:lstStyle/>
          <a:p>
            <a:r>
              <a:rPr lang="en-US" b="1" dirty="0" smtClean="0">
                <a:solidFill>
                  <a:schemeClr val="bg1">
                    <a:lumMod val="65000"/>
                  </a:schemeClr>
                </a:solidFill>
              </a:rPr>
              <a:t>t2</a:t>
            </a:r>
            <a:endParaRPr lang="en-US" b="1" dirty="0">
              <a:solidFill>
                <a:schemeClr val="bg1">
                  <a:lumMod val="65000"/>
                </a:schemeClr>
              </a:solidFill>
            </a:endParaRPr>
          </a:p>
        </p:txBody>
      </p:sp>
      <p:sp>
        <p:nvSpPr>
          <p:cNvPr id="46" name="TextBox 45"/>
          <p:cNvSpPr txBox="1"/>
          <p:nvPr/>
        </p:nvSpPr>
        <p:spPr>
          <a:xfrm>
            <a:off x="5223451" y="4404054"/>
            <a:ext cx="377177" cy="369332"/>
          </a:xfrm>
          <a:prstGeom prst="rect">
            <a:avLst/>
          </a:prstGeom>
          <a:noFill/>
        </p:spPr>
        <p:txBody>
          <a:bodyPr wrap="none" rtlCol="0">
            <a:spAutoFit/>
          </a:bodyPr>
          <a:lstStyle/>
          <a:p>
            <a:r>
              <a:rPr lang="en-US" dirty="0" smtClean="0">
                <a:solidFill>
                  <a:schemeClr val="bg1">
                    <a:lumMod val="75000"/>
                  </a:schemeClr>
                </a:solidFill>
              </a:rPr>
              <a:t>t3</a:t>
            </a:r>
            <a:endParaRPr lang="en-US" dirty="0">
              <a:solidFill>
                <a:schemeClr val="bg1">
                  <a:lumMod val="75000"/>
                </a:schemeClr>
              </a:solidFill>
            </a:endParaRPr>
          </a:p>
        </p:txBody>
      </p:sp>
      <p:cxnSp>
        <p:nvCxnSpPr>
          <p:cNvPr id="22" name="Straight Connector 21"/>
          <p:cNvCxnSpPr/>
          <p:nvPr/>
        </p:nvCxnSpPr>
        <p:spPr bwMode="auto">
          <a:xfrm>
            <a:off x="2353446" y="3796195"/>
            <a:ext cx="1110343"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47" name="Straight Connector 46"/>
          <p:cNvCxnSpPr/>
          <p:nvPr/>
        </p:nvCxnSpPr>
        <p:spPr bwMode="auto">
          <a:xfrm flipH="1">
            <a:off x="2008731" y="3796195"/>
            <a:ext cx="899887"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p:cNvCxnSpPr/>
          <p:nvPr/>
        </p:nvCxnSpPr>
        <p:spPr bwMode="auto">
          <a:xfrm>
            <a:off x="4330824" y="3961297"/>
            <a:ext cx="729219"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1" name="Straight Connector 50"/>
          <p:cNvCxnSpPr/>
          <p:nvPr/>
        </p:nvCxnSpPr>
        <p:spPr bwMode="auto">
          <a:xfrm flipH="1">
            <a:off x="4193451" y="3961297"/>
            <a:ext cx="692546"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4" name="Straight Connector 53"/>
          <p:cNvCxnSpPr/>
          <p:nvPr/>
        </p:nvCxnSpPr>
        <p:spPr bwMode="auto">
          <a:xfrm>
            <a:off x="5542961" y="4478441"/>
            <a:ext cx="555173"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cxnSp>
        <p:nvCxnSpPr>
          <p:cNvPr id="55" name="Straight Connector 54"/>
          <p:cNvCxnSpPr/>
          <p:nvPr/>
        </p:nvCxnSpPr>
        <p:spPr bwMode="auto">
          <a:xfrm flipH="1">
            <a:off x="5542961" y="4478441"/>
            <a:ext cx="555174"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8544878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#4: </a:t>
            </a:r>
            <a:br>
              <a:rPr lang="en-US" dirty="0" smtClean="0"/>
            </a:br>
            <a:r>
              <a:rPr lang="en-US" dirty="0" smtClean="0"/>
              <a:t>Deliver as fast as possible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rush and do sloppy work, but to deliver value to customers as soon as they ask for </a:t>
            </a:r>
            <a:r>
              <a:rPr lang="en-US" dirty="0" smtClean="0"/>
              <a:t>it</a:t>
            </a:r>
            <a:endParaRPr lang="en-US" dirty="0"/>
          </a:p>
          <a:p>
            <a:r>
              <a:rPr lang="en-US" dirty="0" smtClean="0"/>
              <a:t>Customers </a:t>
            </a:r>
            <a:r>
              <a:rPr lang="en-US" dirty="0"/>
              <a:t>like rapid </a:t>
            </a:r>
            <a:r>
              <a:rPr lang="en-US" dirty="0" smtClean="0"/>
              <a:t>delivery</a:t>
            </a:r>
          </a:p>
          <a:p>
            <a:pPr lvl="1"/>
            <a:r>
              <a:rPr lang="en-US" dirty="0"/>
              <a:t>O</a:t>
            </a:r>
            <a:r>
              <a:rPr lang="en-US" dirty="0" smtClean="0"/>
              <a:t>ften </a:t>
            </a:r>
            <a:r>
              <a:rPr lang="en-US" dirty="0"/>
              <a:t>translates to increased business </a:t>
            </a:r>
            <a:r>
              <a:rPr lang="en-US" dirty="0" smtClean="0"/>
              <a:t>flexibility</a:t>
            </a:r>
          </a:p>
          <a:p>
            <a:pPr lvl="1"/>
            <a:r>
              <a:rPr lang="en-US" dirty="0"/>
              <a:t>D</a:t>
            </a:r>
            <a:r>
              <a:rPr lang="en-US" dirty="0" smtClean="0"/>
              <a:t>eliver </a:t>
            </a:r>
            <a:r>
              <a:rPr lang="en-US" dirty="0"/>
              <a:t>faster </a:t>
            </a:r>
            <a:r>
              <a:rPr lang="en-US" dirty="0" smtClean="0"/>
              <a:t>than their </a:t>
            </a:r>
            <a:r>
              <a:rPr lang="en-US" dirty="0"/>
              <a:t>customers can change their </a:t>
            </a:r>
            <a:r>
              <a:rPr lang="en-US" dirty="0" smtClean="0"/>
              <a:t>minds</a:t>
            </a:r>
          </a:p>
          <a:p>
            <a:pPr lvl="1"/>
            <a:r>
              <a:rPr lang="en-US" dirty="0" smtClean="0"/>
              <a:t>Fewer </a:t>
            </a:r>
            <a:r>
              <a:rPr lang="en-US" dirty="0"/>
              <a:t>resources tied up in work-in progress. </a:t>
            </a:r>
          </a:p>
          <a:p>
            <a:r>
              <a:rPr lang="en-US" i="1" dirty="0" smtClean="0"/>
              <a:t>Deliver </a:t>
            </a:r>
            <a:r>
              <a:rPr lang="en-US" i="1" dirty="0"/>
              <a:t>as Fast as Possible</a:t>
            </a:r>
            <a:r>
              <a:rPr lang="en-US" dirty="0"/>
              <a:t> complements </a:t>
            </a:r>
            <a:r>
              <a:rPr lang="en-US" i="1" dirty="0"/>
              <a:t>Decide as Late as </a:t>
            </a:r>
            <a:r>
              <a:rPr lang="en-US" i="1" dirty="0" smtClean="0"/>
              <a:t>Possible</a:t>
            </a:r>
            <a:endParaRPr lang="en-US" dirty="0" smtClean="0"/>
          </a:p>
          <a:p>
            <a:pPr lvl="1"/>
            <a:r>
              <a:rPr lang="en-US" dirty="0" smtClean="0"/>
              <a:t>The </a:t>
            </a:r>
            <a:r>
              <a:rPr lang="en-US" dirty="0"/>
              <a:t>faster you can deliver, the longer you can delay </a:t>
            </a:r>
            <a:r>
              <a:rPr lang="en-US" dirty="0" smtClean="0"/>
              <a:t>decisions</a:t>
            </a:r>
          </a:p>
          <a:p>
            <a:pPr lvl="1"/>
            <a:r>
              <a:rPr lang="en-US" dirty="0" smtClean="0"/>
              <a:t>E.g</a:t>
            </a:r>
            <a:r>
              <a:rPr lang="en-US" dirty="0"/>
              <a:t>. if you can make a software change in a week, then you do not have to decide exactly what you are going to do until a week before the change is needed. </a:t>
            </a:r>
          </a:p>
          <a:p>
            <a:pPr lvl="1"/>
            <a:r>
              <a:rPr lang="en-US" dirty="0" smtClean="0"/>
              <a:t>Allows to keep options </a:t>
            </a:r>
            <a:r>
              <a:rPr lang="en-US" dirty="0"/>
              <a:t>open until </a:t>
            </a:r>
            <a:r>
              <a:rPr lang="en-US" dirty="0" smtClean="0"/>
              <a:t>uncertainty is reduced, which leads to more </a:t>
            </a:r>
            <a:r>
              <a:rPr lang="en-US" dirty="0"/>
              <a:t>informed, fact-based decisions.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32523984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643117918_7842e25d72_z.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4479" y="950628"/>
            <a:ext cx="6820378" cy="4550471"/>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722313" y="4690116"/>
            <a:ext cx="7772400" cy="1362075"/>
          </a:xfrm>
        </p:spPr>
        <p:txBody>
          <a:bodyPr/>
          <a:lstStyle/>
          <a:p>
            <a:r>
              <a:rPr lang="en-US" dirty="0" smtClean="0">
                <a:solidFill>
                  <a:schemeClr val="bg1"/>
                </a:solidFill>
              </a:rPr>
              <a:t>Sprint 2</a:t>
            </a:r>
            <a:endParaRPr lang="en-US" dirty="0">
              <a:solidFill>
                <a:schemeClr val="bg1"/>
              </a:solidFill>
            </a:endParaRPr>
          </a:p>
        </p:txBody>
      </p:sp>
      <p:sp>
        <p:nvSpPr>
          <p:cNvPr id="5" name="Text Placeholder 4"/>
          <p:cNvSpPr>
            <a:spLocks noGrp="1"/>
          </p:cNvSpPr>
          <p:nvPr>
            <p:ph type="body" idx="1"/>
          </p:nvPr>
        </p:nvSpPr>
        <p:spPr>
          <a:xfrm>
            <a:off x="654479" y="4485533"/>
            <a:ext cx="7772400" cy="1500187"/>
          </a:xfrm>
        </p:spPr>
        <p:txBody>
          <a:bodyPr/>
          <a:lstStyle/>
          <a:p>
            <a:r>
              <a:rPr lang="en-US" dirty="0" smtClean="0">
                <a:solidFill>
                  <a:srgbClr val="FF0000"/>
                </a:solidFill>
              </a:rPr>
              <a:t>Focus on Getting work done</a:t>
            </a:r>
            <a:endParaRPr lang="en-US" dirty="0">
              <a:solidFill>
                <a:srgbClr val="FF0000"/>
              </a:solidFill>
            </a:endParaRPr>
          </a:p>
        </p:txBody>
      </p:sp>
      <p:sp>
        <p:nvSpPr>
          <p:cNvPr id="7" name="Rectangle 6"/>
          <p:cNvSpPr/>
          <p:nvPr/>
        </p:nvSpPr>
        <p:spPr>
          <a:xfrm>
            <a:off x="2638052" y="5254878"/>
            <a:ext cx="4572000" cy="246221"/>
          </a:xfrm>
          <a:prstGeom prst="rect">
            <a:avLst/>
          </a:prstGeom>
        </p:spPr>
        <p:txBody>
          <a:bodyPr>
            <a:spAutoFit/>
          </a:bodyPr>
          <a:lstStyle/>
          <a:p>
            <a:pPr algn="r"/>
            <a:r>
              <a:rPr lang="en-US" sz="1000" dirty="0">
                <a:solidFill>
                  <a:schemeClr val="bg1"/>
                </a:solidFill>
              </a:rPr>
              <a:t>http://</a:t>
            </a:r>
            <a:r>
              <a:rPr lang="en-US" sz="1000" dirty="0" err="1">
                <a:solidFill>
                  <a:schemeClr val="bg1"/>
                </a:solidFill>
              </a:rPr>
              <a:t>www.flickr.com</a:t>
            </a:r>
            <a:r>
              <a:rPr lang="en-US" sz="1000" dirty="0">
                <a:solidFill>
                  <a:schemeClr val="bg1"/>
                </a:solidFill>
              </a:rPr>
              <a:t>/photos/</a:t>
            </a:r>
            <a:r>
              <a:rPr lang="en-US" sz="1000" dirty="0" err="1">
                <a:solidFill>
                  <a:schemeClr val="bg1"/>
                </a:solidFill>
              </a:rPr>
              <a:t>bnsd</a:t>
            </a:r>
            <a:r>
              <a:rPr lang="en-US" sz="1000" dirty="0">
                <a:solidFill>
                  <a:schemeClr val="bg1"/>
                </a:solidFill>
              </a:rPr>
              <a:t>/15643117918</a:t>
            </a:r>
          </a:p>
        </p:txBody>
      </p:sp>
    </p:spTree>
    <p:extLst>
      <p:ext uri="{BB962C8B-B14F-4D97-AF65-F5344CB8AC3E}">
        <p14:creationId xmlns:p14="http://schemas.microsoft.com/office/powerpoint/2010/main" val="15477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spTree>
    <p:extLst>
      <p:ext uri="{BB962C8B-B14F-4D97-AF65-F5344CB8AC3E}">
        <p14:creationId xmlns:p14="http://schemas.microsoft.com/office/powerpoint/2010/main" val="42229903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3271" y="1988840"/>
            <a:ext cx="2852657" cy="214992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90710" y="1971280"/>
            <a:ext cx="3271575" cy="218563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rot="16200000">
            <a:off x="7310942" y="2906265"/>
            <a:ext cx="2167489" cy="297517"/>
          </a:xfrm>
          <a:prstGeom prst="rect">
            <a:avLst/>
          </a:prstGeom>
        </p:spPr>
        <p:txBody>
          <a:bodyPr wrap="square">
            <a:spAutoFit/>
          </a:bodyPr>
          <a:lstStyle/>
          <a:p>
            <a:pPr algn="r"/>
            <a:r>
              <a:rPr lang="en-US" sz="1000" baseline="30000" dirty="0"/>
              <a:t>http://</a:t>
            </a:r>
            <a:r>
              <a:rPr lang="en-US" sz="1000" baseline="30000" dirty="0" err="1"/>
              <a:t>www.developertesting.com</a:t>
            </a:r>
            <a:r>
              <a:rPr lang="en-US" sz="1000" baseline="30000" dirty="0"/>
              <a:t>/archives/200404/ </a:t>
            </a:r>
            <a:r>
              <a:rPr lang="en-US" sz="1000" baseline="30000" dirty="0" err="1"/>
              <a:t>XtremeFeedbackForSoftwareDevelopment.html</a:t>
            </a:r>
            <a:endParaRPr lang="en-US" sz="1000" dirty="0"/>
          </a:p>
        </p:txBody>
      </p:sp>
    </p:spTree>
    <p:extLst>
      <p:ext uri="{BB962C8B-B14F-4D97-AF65-F5344CB8AC3E}">
        <p14:creationId xmlns:p14="http://schemas.microsoft.com/office/powerpoint/2010/main" val="2217313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3568" y="3687752"/>
            <a:ext cx="7772400" cy="1356814"/>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pPr lvl="1"/>
            <a:r>
              <a:rPr lang="en-US" dirty="0" smtClean="0"/>
              <a:t>The </a:t>
            </a:r>
            <a:r>
              <a:rPr lang="en-US" dirty="0"/>
              <a:t>fundamental measurement of a </a:t>
            </a:r>
            <a:r>
              <a:rPr lang="en-US" dirty="0" smtClean="0"/>
              <a:t>queue</a:t>
            </a:r>
          </a:p>
          <a:p>
            <a:pPr lvl="1"/>
            <a:r>
              <a:rPr lang="en-US" dirty="0" smtClean="0"/>
              <a:t>When </a:t>
            </a:r>
            <a:r>
              <a:rPr lang="en-US" dirty="0"/>
              <a:t>you are in a queue, you always want cycle time to be as short as possible. </a:t>
            </a:r>
            <a:endParaRPr lang="en-US" dirty="0" smtClean="0"/>
          </a:p>
          <a:p>
            <a:pPr lvl="1"/>
            <a:endParaRPr lang="en-US" dirty="0"/>
          </a:p>
          <a:p>
            <a:r>
              <a:rPr lang="en-US" dirty="0" smtClean="0"/>
              <a:t>Steady </a:t>
            </a:r>
            <a:r>
              <a:rPr lang="en-US" dirty="0"/>
              <a:t>rate of </a:t>
            </a:r>
            <a:r>
              <a:rPr lang="en-US" dirty="0" smtClean="0"/>
              <a:t>arrival</a:t>
            </a:r>
          </a:p>
          <a:p>
            <a:r>
              <a:rPr lang="en-US" dirty="0" smtClean="0"/>
              <a:t>Steady </a:t>
            </a:r>
            <a:r>
              <a:rPr lang="en-US" dirty="0"/>
              <a:t>rate of service: </a:t>
            </a:r>
            <a:endParaRPr lang="en-US" dirty="0" smtClean="0"/>
          </a:p>
          <a:p>
            <a:r>
              <a:rPr lang="en-US" dirty="0" smtClean="0"/>
              <a:t>Slack</a:t>
            </a:r>
            <a:endParaRPr lang="en-US" dirty="0"/>
          </a:p>
        </p:txBody>
      </p:sp>
    </p:spTree>
    <p:extLst>
      <p:ext uri="{BB962C8B-B14F-4D97-AF65-F5344CB8AC3E}">
        <p14:creationId xmlns:p14="http://schemas.microsoft.com/office/powerpoint/2010/main" val="8137562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4992381"/>
            <a:ext cx="7772400" cy="1026308"/>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73474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endParaRPr lang="en-US" dirty="0"/>
          </a:p>
          <a:p>
            <a:r>
              <a:rPr lang="en-US" dirty="0" smtClean="0"/>
              <a:t>Steady </a:t>
            </a:r>
            <a:r>
              <a:rPr lang="en-US" dirty="0"/>
              <a:t>rate of </a:t>
            </a:r>
            <a:r>
              <a:rPr lang="en-US" dirty="0" smtClean="0"/>
              <a:t>arrival</a:t>
            </a:r>
          </a:p>
          <a:p>
            <a:pPr lvl="1"/>
            <a:r>
              <a:rPr lang="en-US" dirty="0"/>
              <a:t>W</a:t>
            </a:r>
            <a:r>
              <a:rPr lang="en-US" dirty="0" smtClean="0"/>
              <a:t>hen </a:t>
            </a:r>
            <a:r>
              <a:rPr lang="en-US" dirty="0"/>
              <a:t>arrival of demand is spread out to match the capacity of the system, queues, and therefore cycle times, will be </a:t>
            </a:r>
            <a:r>
              <a:rPr lang="en-US" dirty="0" smtClean="0"/>
              <a:t>shortened</a:t>
            </a:r>
          </a:p>
          <a:p>
            <a:pPr lvl="1"/>
            <a:r>
              <a:rPr lang="en-US" dirty="0" smtClean="0"/>
              <a:t>One </a:t>
            </a:r>
            <a:r>
              <a:rPr lang="en-US" dirty="0"/>
              <a:t>way to control the rate of work arrival is to release small packages of work. </a:t>
            </a:r>
            <a:endParaRPr lang="en-US" dirty="0" smtClean="0"/>
          </a:p>
          <a:p>
            <a:pPr lvl="1"/>
            <a:endParaRPr lang="en-US" dirty="0"/>
          </a:p>
          <a:p>
            <a:r>
              <a:rPr lang="en-US" dirty="0" smtClean="0"/>
              <a:t>Steady </a:t>
            </a:r>
            <a:r>
              <a:rPr lang="en-US" dirty="0"/>
              <a:t>rate of </a:t>
            </a:r>
            <a:r>
              <a:rPr lang="en-US" dirty="0" smtClean="0"/>
              <a:t>service</a:t>
            </a:r>
          </a:p>
          <a:p>
            <a:r>
              <a:rPr lang="en-US" dirty="0" smtClean="0"/>
              <a:t>Slack</a:t>
            </a:r>
            <a:endParaRPr lang="en-US" dirty="0"/>
          </a:p>
          <a:p>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83568" y="5618601"/>
            <a:ext cx="7772400" cy="713197"/>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7" name="Rectangle 6"/>
          <p:cNvSpPr/>
          <p:nvPr/>
        </p:nvSpPr>
        <p:spPr bwMode="auto">
          <a:xfrm>
            <a:off x="611188" y="1839721"/>
            <a:ext cx="7772400" cy="10652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endParaRPr lang="en-US" dirty="0" smtClean="0"/>
          </a:p>
          <a:p>
            <a:r>
              <a:rPr lang="en-US" dirty="0" smtClean="0"/>
              <a:t>Steady </a:t>
            </a:r>
            <a:r>
              <a:rPr lang="en-US" dirty="0"/>
              <a:t>rate of </a:t>
            </a:r>
            <a:r>
              <a:rPr lang="en-US" dirty="0" smtClean="0"/>
              <a:t>service </a:t>
            </a:r>
          </a:p>
          <a:p>
            <a:pPr lvl="1"/>
            <a:r>
              <a:rPr lang="en-US" dirty="0" smtClean="0"/>
              <a:t>The </a:t>
            </a:r>
            <a:r>
              <a:rPr lang="en-US" dirty="0"/>
              <a:t>easiest way to remove variability in the processing time is to increase the number of servers that process work in a single queue. </a:t>
            </a:r>
            <a:endParaRPr lang="en-US" dirty="0" smtClean="0"/>
          </a:p>
          <a:p>
            <a:pPr lvl="1"/>
            <a:r>
              <a:rPr lang="en-US" dirty="0" smtClean="0"/>
              <a:t>Small </a:t>
            </a:r>
            <a:r>
              <a:rPr lang="en-US" dirty="0"/>
              <a:t>work packages will allow parallel processing of the small jobs by multiple teams so that if one is stalled by a problem, the rest of the project can proceed without delay. </a:t>
            </a:r>
            <a:endParaRPr lang="en-US" dirty="0" smtClean="0"/>
          </a:p>
          <a:p>
            <a:pPr lvl="1"/>
            <a:endParaRPr lang="en-US" dirty="0"/>
          </a:p>
          <a:p>
            <a:r>
              <a:rPr lang="en-US" dirty="0" smtClean="0"/>
              <a:t>Slack</a:t>
            </a:r>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11188" y="1839721"/>
            <a:ext cx="7772400" cy="1465339"/>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endParaRPr lang="en-US" dirty="0" smtClean="0"/>
          </a:p>
          <a:p>
            <a:r>
              <a:rPr lang="en-US" dirty="0" smtClean="0"/>
              <a:t>Slack</a:t>
            </a:r>
          </a:p>
          <a:p>
            <a:pPr lvl="1"/>
            <a:r>
              <a:rPr lang="en-US" dirty="0" smtClean="0"/>
              <a:t>Short </a:t>
            </a:r>
            <a:r>
              <a:rPr lang="en-US" dirty="0"/>
              <a:t>cycle times are not possible if resources are overloaded. </a:t>
            </a:r>
            <a:endParaRPr lang="en-US" dirty="0" smtClean="0"/>
          </a:p>
          <a:p>
            <a:pPr lvl="1"/>
            <a:r>
              <a:rPr lang="en-US" dirty="0" smtClean="0"/>
              <a:t>Full </a:t>
            </a:r>
            <a:r>
              <a:rPr lang="en-US" dirty="0"/>
              <a:t>utilization provides no value to the overall value stream; in fact, it usually does more harm than good. </a:t>
            </a:r>
          </a:p>
          <a:p>
            <a:endParaRPr lang="en-US" dirty="0"/>
          </a:p>
        </p:txBody>
      </p:sp>
    </p:spTree>
    <p:extLst>
      <p:ext uri="{BB962C8B-B14F-4D97-AF65-F5344CB8AC3E}">
        <p14:creationId xmlns:p14="http://schemas.microsoft.com/office/powerpoint/2010/main" val="554492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r>
              <a:rPr lang="en-US" dirty="0" smtClean="0"/>
              <a:t>Slack</a:t>
            </a:r>
          </a:p>
        </p:txBody>
      </p:sp>
      <p:pic>
        <p:nvPicPr>
          <p:cNvPr id="2" name="Picture 1"/>
          <p:cNvPicPr>
            <a:picLocks noChangeAspect="1"/>
          </p:cNvPicPr>
          <p:nvPr/>
        </p:nvPicPr>
        <p:blipFill>
          <a:blip r:embed="rId2"/>
          <a:stretch>
            <a:fillRect/>
          </a:stretch>
        </p:blipFill>
        <p:spPr>
          <a:xfrm>
            <a:off x="5333954" y="1879982"/>
            <a:ext cx="3810045" cy="4551660"/>
          </a:xfrm>
          <a:prstGeom prst="rect">
            <a:avLst/>
          </a:prstGeom>
        </p:spPr>
      </p:pic>
    </p:spTree>
    <p:extLst>
      <p:ext uri="{BB962C8B-B14F-4D97-AF65-F5344CB8AC3E}">
        <p14:creationId xmlns:p14="http://schemas.microsoft.com/office/powerpoint/2010/main" val="3700047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Queues work</a:t>
            </a:r>
            <a:endParaRPr lang="en-US" dirty="0"/>
          </a:p>
        </p:txBody>
      </p:sp>
      <p:sp>
        <p:nvSpPr>
          <p:cNvPr id="5" name="Content Placeholder 4"/>
          <p:cNvSpPr>
            <a:spLocks noGrp="1"/>
          </p:cNvSpPr>
          <p:nvPr>
            <p:ph idx="1"/>
          </p:nvPr>
        </p:nvSpPr>
        <p:spPr>
          <a:xfrm>
            <a:off x="683568" y="1734838"/>
            <a:ext cx="7772400" cy="4495800"/>
          </a:xfrm>
        </p:spPr>
        <p:txBody>
          <a:bodyPr/>
          <a:lstStyle/>
          <a:p>
            <a:r>
              <a:rPr lang="en-US" dirty="0" smtClean="0"/>
              <a:t>To </a:t>
            </a:r>
            <a:r>
              <a:rPr lang="en-US" dirty="0"/>
              <a:t>increase </a:t>
            </a:r>
            <a:r>
              <a:rPr lang="en-US" dirty="0" smtClean="0"/>
              <a:t>throughput: look </a:t>
            </a:r>
            <a:r>
              <a:rPr lang="en-US" dirty="0"/>
              <a:t>for the current bottleneck that is slowing things down and fix </a:t>
            </a:r>
            <a:r>
              <a:rPr lang="en-US" dirty="0" smtClean="0"/>
              <a:t>it</a:t>
            </a:r>
          </a:p>
          <a:p>
            <a:pPr lvl="1"/>
            <a:r>
              <a:rPr lang="en-US" dirty="0" smtClean="0"/>
              <a:t>Do not </a:t>
            </a:r>
            <a:r>
              <a:rPr lang="en-US" dirty="0"/>
              <a:t>increase the utilization of non</a:t>
            </a:r>
            <a:r>
              <a:rPr lang="en-US" dirty="0" smtClean="0"/>
              <a:t>-bottleneck </a:t>
            </a:r>
            <a:r>
              <a:rPr lang="en-US" dirty="0"/>
              <a:t>areas. Don’t keep piling up work that can’t be used immediately. </a:t>
            </a:r>
          </a:p>
          <a:p>
            <a:r>
              <a:rPr lang="en-US" dirty="0" smtClean="0"/>
              <a:t>As </a:t>
            </a:r>
            <a:r>
              <a:rPr lang="en-US" dirty="0"/>
              <a:t>variability (in arrival time or processing time) increases, cycle time </a:t>
            </a:r>
            <a:r>
              <a:rPr lang="en-US" dirty="0" smtClean="0"/>
              <a:t>will </a:t>
            </a:r>
            <a:r>
              <a:rPr lang="en-US" dirty="0"/>
              <a:t>increase. </a:t>
            </a:r>
          </a:p>
          <a:p>
            <a:r>
              <a:rPr lang="en-US" dirty="0" smtClean="0"/>
              <a:t>As </a:t>
            </a:r>
            <a:r>
              <a:rPr lang="en-US" dirty="0"/>
              <a:t>batch size increases, variability in arrival and processing time increases, and therefore cycle </a:t>
            </a:r>
            <a:r>
              <a:rPr lang="en-US" dirty="0" smtClean="0"/>
              <a:t>time </a:t>
            </a:r>
            <a:r>
              <a:rPr lang="en-US" dirty="0"/>
              <a:t>will increase. </a:t>
            </a:r>
          </a:p>
          <a:p>
            <a:r>
              <a:rPr lang="en-US" dirty="0" smtClean="0"/>
              <a:t>As </a:t>
            </a:r>
            <a:r>
              <a:rPr lang="en-US" dirty="0"/>
              <a:t>utilization increases, cycle time will increase nonlinearly. </a:t>
            </a:r>
          </a:p>
          <a:p>
            <a:r>
              <a:rPr lang="en-US" dirty="0" smtClean="0"/>
              <a:t>Continuous </a:t>
            </a:r>
            <a:r>
              <a:rPr lang="en-US" dirty="0"/>
              <a:t>flow requires a reduction in variability. </a:t>
            </a:r>
          </a:p>
          <a:p>
            <a:r>
              <a:rPr lang="en-US" dirty="0" smtClean="0"/>
              <a:t>Variability </a:t>
            </a:r>
            <a:r>
              <a:rPr lang="en-US" dirty="0"/>
              <a:t>may be reduced by an even arrival of demand, small batches, an </a:t>
            </a:r>
            <a:r>
              <a:rPr lang="en-US" dirty="0" smtClean="0"/>
              <a:t>even </a:t>
            </a:r>
            <a:r>
              <a:rPr lang="en-US" dirty="0"/>
              <a:t>rate of processing, and parallel processing. </a:t>
            </a:r>
          </a:p>
          <a:p>
            <a:r>
              <a:rPr lang="en-US" dirty="0" smtClean="0"/>
              <a:t>Decreasing </a:t>
            </a:r>
            <a:r>
              <a:rPr lang="en-US" dirty="0"/>
              <a:t>variability early in the process has larger impact than </a:t>
            </a:r>
            <a:r>
              <a:rPr lang="en-US" dirty="0" smtClean="0"/>
              <a:t>decreasing variability </a:t>
            </a:r>
            <a:r>
              <a:rPr lang="en-US" dirty="0"/>
              <a:t>late in the process. </a:t>
            </a:r>
          </a:p>
          <a:p>
            <a:endParaRPr lang="en-US" dirty="0"/>
          </a:p>
        </p:txBody>
      </p:sp>
    </p:spTree>
    <p:extLst>
      <p:ext uri="{BB962C8B-B14F-4D97-AF65-F5344CB8AC3E}">
        <p14:creationId xmlns:p14="http://schemas.microsoft.com/office/powerpoint/2010/main" val="4106760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How can you apply queuing theory in your projects?</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38</a:t>
            </a:fld>
            <a:endParaRPr lang="en-US"/>
          </a:p>
        </p:txBody>
      </p:sp>
    </p:spTree>
    <p:extLst>
      <p:ext uri="{BB962C8B-B14F-4D97-AF65-F5344CB8AC3E}">
        <p14:creationId xmlns:p14="http://schemas.microsoft.com/office/powerpoint/2010/main" val="78445709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#12</a:t>
            </a:r>
            <a:r>
              <a:rPr lang="en-US" sz="2800" dirty="0" smtClean="0"/>
              <a:t>: Cost of delay</a:t>
            </a:r>
            <a:endParaRPr lang="en-US" sz="2800" dirty="0"/>
          </a:p>
        </p:txBody>
      </p:sp>
      <p:sp>
        <p:nvSpPr>
          <p:cNvPr id="5" name="Content Placeholder 4"/>
          <p:cNvSpPr>
            <a:spLocks noGrp="1"/>
          </p:cNvSpPr>
          <p:nvPr>
            <p:ph idx="1"/>
          </p:nvPr>
        </p:nvSpPr>
        <p:spPr/>
        <p:txBody>
          <a:bodyPr numCol="2"/>
          <a:lstStyle/>
          <a:p>
            <a:r>
              <a:rPr lang="en-US" dirty="0" smtClean="0"/>
              <a:t>Create a simple economic model (get good estimates from Marketing)</a:t>
            </a:r>
          </a:p>
          <a:p>
            <a:pPr lvl="1"/>
            <a:r>
              <a:rPr lang="en-US" dirty="0" smtClean="0"/>
              <a:t>Show how differences in revenue and market share affect profits </a:t>
            </a:r>
          </a:p>
          <a:p>
            <a:pPr lvl="1"/>
            <a:r>
              <a:rPr lang="en-US" dirty="0"/>
              <a:t>If </a:t>
            </a:r>
            <a:r>
              <a:rPr lang="en-US" dirty="0" smtClean="0"/>
              <a:t>delay </a:t>
            </a:r>
            <a:r>
              <a:rPr lang="en-US" dirty="0"/>
              <a:t>means </a:t>
            </a:r>
            <a:endParaRPr lang="en-US" dirty="0" smtClean="0"/>
          </a:p>
          <a:p>
            <a:pPr lvl="2"/>
            <a:r>
              <a:rPr lang="en-US" dirty="0" smtClean="0"/>
              <a:t>“</a:t>
            </a:r>
            <a:r>
              <a:rPr lang="en-US" dirty="0"/>
              <a:t>loss of early high pricing” or </a:t>
            </a:r>
            <a:endParaRPr lang="en-US" dirty="0" smtClean="0"/>
          </a:p>
          <a:p>
            <a:pPr lvl="2"/>
            <a:r>
              <a:rPr lang="en-US" dirty="0" smtClean="0"/>
              <a:t>“</a:t>
            </a:r>
            <a:r>
              <a:rPr lang="en-US" dirty="0"/>
              <a:t>long-term loss of market share”, </a:t>
            </a:r>
            <a:endParaRPr lang="en-US" dirty="0" smtClean="0"/>
          </a:p>
          <a:p>
            <a:pPr marL="914400" lvl="2" indent="0">
              <a:buNone/>
            </a:pPr>
            <a:r>
              <a:rPr lang="en-US" dirty="0" smtClean="0"/>
              <a:t>cost </a:t>
            </a:r>
            <a:r>
              <a:rPr lang="en-US" dirty="0"/>
              <a:t>of delay can be very </a:t>
            </a:r>
            <a:r>
              <a:rPr lang="en-US" dirty="0" smtClean="0"/>
              <a:t>high</a:t>
            </a:r>
            <a:endParaRPr lang="en-US" dirty="0"/>
          </a:p>
          <a:p>
            <a:r>
              <a:rPr lang="en-US" dirty="0"/>
              <a:t>Keep the model </a:t>
            </a:r>
            <a:r>
              <a:rPr lang="en-US" dirty="0" smtClean="0"/>
              <a:t>simple</a:t>
            </a:r>
            <a:endParaRPr lang="en-US" dirty="0"/>
          </a:p>
          <a:p>
            <a:pPr lvl="1"/>
            <a:r>
              <a:rPr lang="en-US" dirty="0" smtClean="0"/>
              <a:t>Make </a:t>
            </a:r>
            <a:r>
              <a:rPr lang="en-US" dirty="0"/>
              <a:t>sure everyone understands and buys into the economic </a:t>
            </a:r>
            <a:r>
              <a:rPr lang="en-US" dirty="0" smtClean="0"/>
              <a:t>model</a:t>
            </a:r>
          </a:p>
          <a:p>
            <a:r>
              <a:rPr lang="en-US" dirty="0" smtClean="0"/>
              <a:t>Economic </a:t>
            </a:r>
            <a:r>
              <a:rPr lang="en-US" dirty="0"/>
              <a:t>models may </a:t>
            </a:r>
            <a:r>
              <a:rPr lang="en-US" dirty="0" smtClean="0"/>
              <a:t>help to </a:t>
            </a:r>
          </a:p>
          <a:p>
            <a:pPr lvl="1"/>
            <a:r>
              <a:rPr lang="en-US" dirty="0" smtClean="0"/>
              <a:t>Justify cost </a:t>
            </a:r>
            <a:r>
              <a:rPr lang="en-US" dirty="0"/>
              <a:t>of reducing cycle time, eliminating bottlenecks, and purchasing tools that </a:t>
            </a:r>
            <a:r>
              <a:rPr lang="en-US" dirty="0" smtClean="0"/>
              <a:t>increase speed</a:t>
            </a:r>
          </a:p>
          <a:p>
            <a:pPr lvl="1"/>
            <a:r>
              <a:rPr lang="en-US" dirty="0"/>
              <a:t>D</a:t>
            </a:r>
            <a:r>
              <a:rPr lang="en-US" dirty="0" smtClean="0"/>
              <a:t>rive </a:t>
            </a:r>
            <a:r>
              <a:rPr lang="en-US" dirty="0"/>
              <a:t>development </a:t>
            </a:r>
            <a:r>
              <a:rPr lang="en-US" dirty="0" smtClean="0"/>
              <a:t>decisions</a:t>
            </a:r>
            <a:endParaRPr lang="en-US" dirty="0"/>
          </a:p>
          <a:p>
            <a:pPr lvl="1"/>
            <a:r>
              <a:rPr lang="en-US" dirty="0" smtClean="0"/>
              <a:t>Empower </a:t>
            </a:r>
            <a:r>
              <a:rPr lang="en-US" dirty="0"/>
              <a:t>the </a:t>
            </a:r>
            <a:r>
              <a:rPr lang="en-US" dirty="0" smtClean="0"/>
              <a:t>team</a:t>
            </a:r>
            <a:endParaRPr lang="en-US" dirty="0"/>
          </a:p>
          <a:p>
            <a:endParaRPr lang="en-US" dirty="0" smtClean="0"/>
          </a:p>
        </p:txBody>
      </p:sp>
    </p:spTree>
    <p:extLst>
      <p:ext uri="{BB962C8B-B14F-4D97-AF65-F5344CB8AC3E}">
        <p14:creationId xmlns:p14="http://schemas.microsoft.com/office/powerpoint/2010/main" val="285683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762028410"/>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C"/>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2196385"/>
            <a:ext cx="2768213" cy="128457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787093429"/>
              </p:ext>
            </p:extLst>
          </p:nvPr>
        </p:nvGraphicFramePr>
        <p:xfrm>
          <a:off x="6706709" y="450215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598551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36993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8673285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611807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a:t>
            </a:r>
            <a:r>
              <a:rPr lang="en-US" dirty="0" smtClean="0"/>
              <a:t> Self-Determination</a:t>
            </a:r>
          </a:p>
          <a:p>
            <a:endParaRPr lang="en-US" sz="1000" dirty="0" smtClean="0"/>
          </a:p>
          <a:p>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514350" y="2340427"/>
            <a:ext cx="3135192" cy="4039385"/>
          </a:xfrm>
          <a:prstGeom prst="rect">
            <a:avLst/>
          </a:prstGeom>
        </p:spPr>
      </p:pic>
      <p:sp>
        <p:nvSpPr>
          <p:cNvPr id="9" name="Rectangle 8"/>
          <p:cNvSpPr/>
          <p:nvPr/>
        </p:nvSpPr>
        <p:spPr>
          <a:xfrm>
            <a:off x="4562073" y="2736503"/>
            <a:ext cx="3130498" cy="3046988"/>
          </a:xfrm>
          <a:prstGeom prst="rect">
            <a:avLst/>
          </a:prstGeom>
        </p:spPr>
        <p:txBody>
          <a:bodyPr wrap="square">
            <a:spAutoFit/>
          </a:bodyPr>
          <a:lstStyle/>
          <a:p>
            <a:r>
              <a:rPr lang="en-US" sz="2400" i="1" baseline="30000" dirty="0"/>
              <a:t>”Here comes Edward Bear now, down the stairs behind Christopher Robin. Bump! Bump! Bump! on the back of his head. It is, as far as he knows, the only way of coming down stairs. He is sure that there must be a better way, if only he could stop bumping for a moment to think of it.”</a:t>
            </a:r>
          </a:p>
          <a:p>
            <a:r>
              <a:rPr lang="en-US" sz="2400" b="1" i="1" baseline="30000" dirty="0"/>
              <a:t>Winnie -The Pooh</a:t>
            </a:r>
          </a:p>
          <a:p>
            <a:r>
              <a:rPr lang="pl-PL" sz="2400" b="1" baseline="30000" dirty="0"/>
              <a:t>A.A. </a:t>
            </a:r>
            <a:r>
              <a:rPr lang="pl-PL" sz="2400" b="1" baseline="30000" dirty="0" err="1"/>
              <a:t>Milne</a:t>
            </a:r>
            <a:r>
              <a:rPr lang="pl-PL" sz="2400" b="1" baseline="30000" dirty="0"/>
              <a:t>, 1926</a:t>
            </a:r>
            <a:endParaRPr lang="en-US" sz="2400" dirty="0"/>
          </a:p>
        </p:txBody>
      </p:sp>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143000" y="2957286"/>
            <a:ext cx="7070967" cy="2413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a:t>
            </a:r>
            <a:r>
              <a:rPr lang="en-US" b="1" dirty="0" smtClean="0">
                <a:solidFill>
                  <a:srgbClr val="FF0000"/>
                </a:solidFill>
                <a:effectLst/>
              </a:rPr>
              <a:t> #14</a:t>
            </a:r>
            <a:r>
              <a:rPr lang="en-US" b="1" dirty="0" smtClean="0">
                <a:effectLst/>
              </a:rPr>
              <a:t>: </a:t>
            </a:r>
            <a:r>
              <a:rPr lang="en-US" dirty="0" smtClean="0">
                <a:effectLst/>
              </a:rPr>
              <a:t>Motivation</a:t>
            </a:r>
          </a:p>
          <a:p>
            <a:pPr marL="457200" lvl="1" indent="0">
              <a:buNone/>
            </a:pPr>
            <a:r>
              <a:rPr lang="en-US" dirty="0"/>
              <a:t>Vision statements from William McKnight (leader of 3M from 1930s through the 1950s): </a:t>
            </a:r>
            <a:r>
              <a:rPr lang="en-US" dirty="0" smtClean="0"/>
              <a:t> </a:t>
            </a:r>
          </a:p>
          <a:p>
            <a:pPr lvl="2"/>
            <a:r>
              <a:rPr lang="en-US" dirty="0" smtClean="0"/>
              <a:t>“Hire good people, and leave them alone</a:t>
            </a:r>
            <a:r>
              <a:rPr lang="en-US" dirty="0"/>
              <a:t>.</a:t>
            </a:r>
            <a:r>
              <a:rPr lang="en-US" dirty="0" smtClean="0"/>
              <a:t>”</a:t>
            </a:r>
          </a:p>
          <a:p>
            <a:pPr lvl="2"/>
            <a:r>
              <a:rPr lang="en-US" dirty="0" smtClean="0"/>
              <a:t>“If you put fences around people, you get sheep. Give people the room they need</a:t>
            </a:r>
            <a:r>
              <a:rPr lang="en-US" dirty="0"/>
              <a:t>.</a:t>
            </a:r>
            <a:r>
              <a:rPr lang="en-US" dirty="0" smtClean="0"/>
              <a:t>”</a:t>
            </a:r>
          </a:p>
          <a:p>
            <a:pPr lvl="2"/>
            <a:r>
              <a:rPr lang="en-US" dirty="0" smtClean="0"/>
              <a:t>“</a:t>
            </a:r>
            <a:r>
              <a:rPr lang="en-US" dirty="0"/>
              <a:t>Encourage</a:t>
            </a:r>
            <a:r>
              <a:rPr lang="en-US" dirty="0" smtClean="0"/>
              <a:t>, don't </a:t>
            </a:r>
            <a:r>
              <a:rPr lang="en-US" dirty="0" err="1" smtClean="0"/>
              <a:t>itpick</a:t>
            </a:r>
            <a:r>
              <a:rPr lang="en-US" dirty="0" smtClean="0"/>
              <a:t>. Let people run with an idea</a:t>
            </a:r>
            <a:r>
              <a:rPr lang="en-US" dirty="0"/>
              <a:t>.” </a:t>
            </a:r>
          </a:p>
          <a:p>
            <a:pPr lvl="2"/>
            <a:r>
              <a:rPr lang="en-US" dirty="0" smtClean="0"/>
              <a:t>“Give it a try – and quick</a:t>
            </a:r>
            <a:r>
              <a:rPr lang="en-US" dirty="0"/>
              <a:t>!” </a:t>
            </a:r>
            <a:endParaRPr lang="en-US" dirty="0" smtClean="0"/>
          </a:p>
          <a:p>
            <a:pPr lvl="2"/>
            <a:endParaRPr lang="en-US" sz="1000" dirty="0"/>
          </a:p>
          <a:p>
            <a:r>
              <a:rPr lang="en-US" b="1" dirty="0" smtClean="0">
                <a:effectLst/>
              </a:rPr>
              <a:t>Tool </a:t>
            </a:r>
            <a:r>
              <a:rPr lang="en-US" b="1" dirty="0" smtClean="0">
                <a:solidFill>
                  <a:srgbClr val="FF0000"/>
                </a:solidFill>
                <a:effectLst/>
              </a:rPr>
              <a:t>#15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3087487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 </a:t>
            </a:r>
            <a:r>
              <a:rPr lang="en-US" b="1" dirty="0" smtClean="0">
                <a:solidFill>
                  <a:srgbClr val="FF0000"/>
                </a:solidFill>
                <a:effectLst/>
              </a:rPr>
              <a:t>#14</a:t>
            </a:r>
            <a:r>
              <a:rPr lang="en-US" b="1" dirty="0" smtClean="0">
                <a:effectLst/>
              </a:rPr>
              <a:t>: </a:t>
            </a:r>
            <a:r>
              <a:rPr lang="en-US" dirty="0" smtClean="0">
                <a:effectLst/>
              </a:rPr>
              <a:t>Motivation</a:t>
            </a:r>
          </a:p>
          <a:p>
            <a:pPr lvl="2"/>
            <a:endParaRPr lang="en-US" sz="1000" dirty="0"/>
          </a:p>
          <a:p>
            <a:r>
              <a:rPr lang="en-US" b="1" dirty="0" smtClean="0">
                <a:effectLst/>
              </a:rPr>
              <a:t>Tool</a:t>
            </a:r>
            <a:r>
              <a:rPr lang="en-US" b="1" dirty="0" smtClean="0">
                <a:solidFill>
                  <a:srgbClr val="FF0000"/>
                </a:solidFill>
                <a:effectLst/>
              </a:rPr>
              <a:t> #15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030444055"/>
              </p:ext>
            </p:extLst>
          </p:nvPr>
        </p:nvGraphicFramePr>
        <p:xfrm>
          <a:off x="1524000" y="4154717"/>
          <a:ext cx="6096000" cy="1833879"/>
        </p:xfrm>
        <a:graphic>
          <a:graphicData uri="http://schemas.openxmlformats.org/drawingml/2006/table">
            <a:tbl>
              <a:tblPr firstRow="1" bandRow="1">
                <a:tableStyleId>{073A0DAA-6AF3-43AB-8588-CEC1D06C72B9}</a:tableStyleId>
              </a:tblPr>
              <a:tblGrid>
                <a:gridCol w="3048000"/>
                <a:gridCol w="3048000"/>
              </a:tblGrid>
              <a:tr h="370840">
                <a:tc>
                  <a:txBody>
                    <a:bodyPr/>
                    <a:lstStyle/>
                    <a:p>
                      <a:r>
                        <a:rPr lang="en-US" dirty="0" smtClean="0"/>
                        <a:t>Managers</a:t>
                      </a:r>
                      <a:endParaRPr lang="en-US" dirty="0"/>
                    </a:p>
                  </a:txBody>
                  <a:tcPr/>
                </a:tc>
                <a:tc>
                  <a:txBody>
                    <a:bodyPr/>
                    <a:lstStyle/>
                    <a:p>
                      <a:r>
                        <a:rPr lang="en-US" dirty="0" smtClean="0"/>
                        <a:t>Leaders</a:t>
                      </a:r>
                      <a:endParaRPr lang="en-US" dirty="0"/>
                    </a:p>
                  </a:txBody>
                  <a:tcPr/>
                </a:tc>
              </a:tr>
              <a:tr h="370840">
                <a:tc>
                  <a:txBody>
                    <a:bodyPr/>
                    <a:lstStyle/>
                    <a:p>
                      <a:r>
                        <a:rPr lang="en-US" sz="1800" kern="1200" dirty="0" smtClean="0">
                          <a:effectLst/>
                        </a:rPr>
                        <a:t>Cope with Complexity </a:t>
                      </a:r>
                      <a:endParaRPr lang="en-US" dirty="0" smtClean="0"/>
                    </a:p>
                    <a:p>
                      <a:pPr marL="285750" indent="-285750">
                        <a:buFont typeface="Arial"/>
                        <a:buChar char="•"/>
                      </a:pPr>
                      <a:r>
                        <a:rPr lang="en-US" sz="1800" kern="1200" dirty="0" smtClean="0">
                          <a:effectLst/>
                        </a:rPr>
                        <a:t>Plan and Budget</a:t>
                      </a:r>
                    </a:p>
                    <a:p>
                      <a:pPr marL="285750" indent="-285750">
                        <a:buFont typeface="Arial"/>
                        <a:buChar char="•"/>
                      </a:pPr>
                      <a:r>
                        <a:rPr lang="en-US" sz="1800" kern="1200" dirty="0" smtClean="0">
                          <a:effectLst/>
                        </a:rPr>
                        <a:t>Organize and Staff</a:t>
                      </a:r>
                    </a:p>
                    <a:p>
                      <a:pPr marL="285750" indent="-285750">
                        <a:buFont typeface="Arial"/>
                        <a:buChar char="•"/>
                      </a:pPr>
                      <a:r>
                        <a:rPr lang="en-US" sz="1800" kern="1200" dirty="0" smtClean="0">
                          <a:effectLst/>
                        </a:rPr>
                        <a:t>Track and Control </a:t>
                      </a:r>
                      <a:endParaRPr lang="en-US" dirty="0" smtClean="0"/>
                    </a:p>
                    <a:p>
                      <a:endParaRPr lang="en-US" dirty="0"/>
                    </a:p>
                  </a:txBody>
                  <a:tcPr/>
                </a:tc>
                <a:tc>
                  <a:txBody>
                    <a:bodyPr/>
                    <a:lstStyle/>
                    <a:p>
                      <a:r>
                        <a:rPr lang="en-US" sz="1800" kern="1200" dirty="0" smtClean="0">
                          <a:effectLst/>
                        </a:rPr>
                        <a:t>Cope with Change </a:t>
                      </a:r>
                      <a:endParaRPr lang="en-US" dirty="0" smtClean="0"/>
                    </a:p>
                    <a:p>
                      <a:pPr marL="285750" indent="-285750">
                        <a:buFont typeface="Arial"/>
                        <a:buChar char="•"/>
                      </a:pPr>
                      <a:r>
                        <a:rPr lang="en-US" sz="1800" kern="1200" dirty="0" smtClean="0">
                          <a:effectLst/>
                        </a:rPr>
                        <a:t>Set Direction</a:t>
                      </a:r>
                    </a:p>
                    <a:p>
                      <a:pPr marL="285750" indent="-285750">
                        <a:buFont typeface="Arial"/>
                        <a:buChar char="•"/>
                      </a:pPr>
                      <a:r>
                        <a:rPr lang="en-US" sz="1800" kern="1200" dirty="0" smtClean="0">
                          <a:effectLst/>
                        </a:rPr>
                        <a:t>Align People</a:t>
                      </a:r>
                    </a:p>
                    <a:p>
                      <a:pPr marL="285750" indent="-285750">
                        <a:buFont typeface="Arial"/>
                        <a:buChar char="•"/>
                      </a:pPr>
                      <a:r>
                        <a:rPr lang="en-US" sz="1800" kern="1200" dirty="0" smtClean="0">
                          <a:effectLst/>
                        </a:rPr>
                        <a:t>Enable Motivation </a:t>
                      </a:r>
                      <a:endParaRPr lang="en-US" dirty="0" smtClean="0"/>
                    </a:p>
                    <a:p>
                      <a:endParaRPr lang="en-US" dirty="0"/>
                    </a:p>
                  </a:txBody>
                  <a:tcPr/>
                </a:tc>
              </a:tr>
            </a:tbl>
          </a:graphicData>
        </a:graphic>
      </p:graphicFrame>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#13</a:t>
            </a:r>
            <a:r>
              <a:rPr lang="en-US" dirty="0" smtClean="0"/>
              <a:t>: Self-Determination</a:t>
            </a:r>
          </a:p>
          <a:p>
            <a:endParaRPr lang="en-US" sz="1000" dirty="0" smtClean="0"/>
          </a:p>
          <a:p>
            <a:r>
              <a:rPr lang="en-US" b="1" dirty="0" smtClean="0">
                <a:effectLst/>
              </a:rPr>
              <a:t>Tool #14</a:t>
            </a:r>
            <a:r>
              <a:rPr lang="en-US" dirty="0" smtClean="0">
                <a:effectLst/>
              </a:rPr>
              <a:t>: Motivation</a:t>
            </a:r>
          </a:p>
          <a:p>
            <a:pPr lvl="2"/>
            <a:endParaRPr lang="en-US" sz="1000" dirty="0"/>
          </a:p>
          <a:p>
            <a:r>
              <a:rPr lang="en-US" b="1" dirty="0" smtClean="0">
                <a:effectLst/>
              </a:rPr>
              <a:t>Tool #15</a:t>
            </a:r>
            <a:r>
              <a:rPr lang="en-US" dirty="0" smtClean="0">
                <a:effectLst/>
              </a:rPr>
              <a:t>: Leadership</a:t>
            </a:r>
          </a:p>
          <a:p>
            <a:endParaRPr lang="en-US" sz="1000" dirty="0"/>
          </a:p>
          <a:p>
            <a:r>
              <a:rPr lang="en-US" b="1" dirty="0" smtClean="0">
                <a:effectLst/>
              </a:rPr>
              <a:t>Tool </a:t>
            </a:r>
            <a:r>
              <a:rPr lang="en-US" b="1" dirty="0" smtClean="0">
                <a:solidFill>
                  <a:srgbClr val="FF0000"/>
                </a:solidFill>
                <a:effectLst/>
              </a:rPr>
              <a:t>#16</a:t>
            </a:r>
            <a:r>
              <a:rPr lang="en-US" dirty="0" smtClean="0">
                <a:effectLst/>
              </a:rPr>
              <a:t>: Expertise</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4242233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#6: </a:t>
            </a:r>
            <a:br>
              <a:rPr lang="en-US" dirty="0" smtClean="0"/>
            </a:br>
            <a:r>
              <a:rPr lang="en-US" dirty="0" smtClean="0"/>
              <a:t>Build Integrity in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…does </a:t>
            </a:r>
            <a:r>
              <a:rPr lang="en-US" dirty="0"/>
              <a:t>not mean big, upfront design, but don't try to tack on integrity after the fact, build it in. </a:t>
            </a:r>
            <a:endParaRPr lang="en-US" dirty="0" smtClean="0"/>
          </a:p>
          <a:p>
            <a:endParaRPr lang="en-US" sz="1200" dirty="0"/>
          </a:p>
          <a:p>
            <a:r>
              <a:rPr lang="en-US" dirty="0" smtClean="0"/>
              <a:t>Kim Clark (Harvard Business School): some </a:t>
            </a:r>
            <a:r>
              <a:rPr lang="en-US" dirty="0"/>
              <a:t>companies </a:t>
            </a:r>
            <a:r>
              <a:rPr lang="en-US" dirty="0" smtClean="0"/>
              <a:t>consistently </a:t>
            </a:r>
            <a:r>
              <a:rPr lang="en-US" dirty="0"/>
              <a:t>develop superior products. </a:t>
            </a:r>
            <a:endParaRPr lang="en-US" dirty="0" smtClean="0"/>
          </a:p>
          <a:p>
            <a:pPr lvl="1"/>
            <a:r>
              <a:rPr lang="en-US" dirty="0" smtClean="0"/>
              <a:t>Key differentiator: </a:t>
            </a:r>
            <a:r>
              <a:rPr lang="en-US" dirty="0"/>
              <a:t>the products had integrity. </a:t>
            </a:r>
          </a:p>
          <a:p>
            <a:pPr lvl="2"/>
            <a:r>
              <a:rPr lang="en-US" dirty="0" smtClean="0"/>
              <a:t>External (</a:t>
            </a:r>
            <a:r>
              <a:rPr lang="en-US" dirty="0"/>
              <a:t>perceived</a:t>
            </a:r>
            <a:r>
              <a:rPr lang="en-US" dirty="0" smtClean="0"/>
              <a:t>) integrity: </a:t>
            </a:r>
            <a:br>
              <a:rPr lang="en-US" dirty="0" smtClean="0"/>
            </a:br>
            <a:r>
              <a:rPr lang="en-US" dirty="0" smtClean="0"/>
              <a:t>the totality of the product achieves a balance </a:t>
            </a:r>
            <a:r>
              <a:rPr lang="en-US" dirty="0"/>
              <a:t>of function, usability, reliability, and economy that delights customers. </a:t>
            </a:r>
          </a:p>
          <a:p>
            <a:pPr lvl="2"/>
            <a:r>
              <a:rPr lang="en-US" dirty="0" smtClean="0"/>
              <a:t>Internal (</a:t>
            </a:r>
            <a:r>
              <a:rPr lang="en-US" dirty="0"/>
              <a:t>conceptual</a:t>
            </a:r>
            <a:r>
              <a:rPr lang="en-US" dirty="0" smtClean="0"/>
              <a:t>) integrity: the system’s central concepts work together </a:t>
            </a:r>
            <a:r>
              <a:rPr lang="en-US" dirty="0"/>
              <a:t>as a smooth, cohesive whole. </a:t>
            </a:r>
            <a:endParaRPr lang="en-US" dirty="0" smtClean="0"/>
          </a:p>
          <a:p>
            <a:pPr lvl="1"/>
            <a:endParaRPr lang="en-US" sz="1200" dirty="0"/>
          </a:p>
          <a:p>
            <a:r>
              <a:rPr lang="en-US" dirty="0" smtClean="0"/>
              <a:t>The measure of perceived integrity is roughly equivalent to market share</a:t>
            </a:r>
            <a:endParaRPr lang="en-US" dirty="0"/>
          </a:p>
          <a:p>
            <a:r>
              <a:rPr lang="en-US" dirty="0" smtClean="0"/>
              <a:t>Conceptual integrity is a prerequisite for perceived integrity</a:t>
            </a:r>
          </a:p>
          <a:p>
            <a:endParaRPr lang="en-US" dirty="0"/>
          </a:p>
          <a:p>
            <a:pPr marL="0" indent="0">
              <a:buNone/>
            </a:pPr>
            <a:r>
              <a:rPr lang="en-US" dirty="0" smtClean="0"/>
              <a:t>The way to build a system with high perceived and conceptual integrity is to have </a:t>
            </a:r>
            <a:r>
              <a:rPr lang="en-US" dirty="0"/>
              <a:t>excellent information flows both from customer to development team and between the upstream and downstream processes of the development team.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27849479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#17</a:t>
            </a:r>
            <a:r>
              <a:rPr lang="en-US" sz="2800" dirty="0" smtClean="0"/>
              <a:t>: Perceived integrity</a:t>
            </a:r>
            <a:endParaRPr lang="en-US" sz="2800" dirty="0"/>
          </a:p>
        </p:txBody>
      </p:sp>
      <p:sp>
        <p:nvSpPr>
          <p:cNvPr id="5" name="Content Placeholder 4"/>
          <p:cNvSpPr>
            <a:spLocks noGrp="1"/>
          </p:cNvSpPr>
          <p:nvPr>
            <p:ph idx="1"/>
          </p:nvPr>
        </p:nvSpPr>
        <p:spPr/>
        <p:txBody>
          <a:bodyPr anchor="ctr"/>
          <a:lstStyle/>
          <a:p>
            <a:pPr marL="0" indent="0" algn="ctr">
              <a:buNone/>
            </a:pPr>
            <a:r>
              <a:rPr lang="en-US" i="1" dirty="0" smtClean="0"/>
              <a:t>“Companies that consistently achieve perceived integrity have a way of constantly keeping </a:t>
            </a:r>
            <a:r>
              <a:rPr lang="en-US" b="1" i="1" dirty="0"/>
              <a:t>customer values in front of the technical people</a:t>
            </a:r>
            <a:r>
              <a:rPr lang="en-US" i="1" dirty="0"/>
              <a:t> making detailed design decisions. Chief engineers have added to their engineering and leadership skills the ability to understand the target customer base and create a vision</a:t>
            </a:r>
            <a:r>
              <a:rPr lang="en-US" i="1" dirty="0" smtClean="0"/>
              <a:t>.”</a:t>
            </a:r>
          </a:p>
          <a:p>
            <a:pPr marL="0" indent="0" algn="ctr">
              <a:buNone/>
            </a:pPr>
            <a:endParaRPr lang="en-US" i="1" dirty="0"/>
          </a:p>
          <a:p>
            <a:pPr marL="0" indent="0" algn="ctr">
              <a:buNone/>
            </a:pPr>
            <a:r>
              <a:rPr lang="en-US" i="1" dirty="0" smtClean="0"/>
              <a:t>“Customers will know a good design when they see it, but they can't envision it </a:t>
            </a:r>
            <a:r>
              <a:rPr lang="en-US" i="1" dirty="0"/>
              <a:t>beforehand. </a:t>
            </a:r>
            <a:r>
              <a:rPr lang="en-US" i="1" dirty="0" smtClean="0"/>
              <a:t/>
            </a:r>
            <a:br>
              <a:rPr lang="en-US" i="1" dirty="0" smtClean="0"/>
            </a:br>
            <a:r>
              <a:rPr lang="en-US" i="1" dirty="0" smtClean="0"/>
              <a:t>To </a:t>
            </a:r>
            <a:r>
              <a:rPr lang="en-US" i="1" dirty="0"/>
              <a:t>make matters worse, as their circumstances change, so will customers' perception of system integrity. </a:t>
            </a:r>
            <a:r>
              <a:rPr lang="en-US" i="1" dirty="0" smtClean="0"/>
              <a:t>“</a:t>
            </a:r>
            <a:endParaRPr lang="en-US" i="1"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734142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#18</a:t>
            </a:r>
            <a:r>
              <a:rPr lang="en-US" sz="2800" dirty="0" smtClean="0"/>
              <a:t>: Conceptual integrity</a:t>
            </a:r>
            <a:endParaRPr lang="en-US" sz="2800" dirty="0"/>
          </a:p>
        </p:txBody>
      </p:sp>
      <p:sp>
        <p:nvSpPr>
          <p:cNvPr id="5" name="Content Placeholder 4"/>
          <p:cNvSpPr>
            <a:spLocks noGrp="1"/>
          </p:cNvSpPr>
          <p:nvPr>
            <p:ph idx="1"/>
          </p:nvPr>
        </p:nvSpPr>
        <p:spPr/>
        <p:txBody>
          <a:bodyPr anchor="ctr"/>
          <a:lstStyle/>
          <a:p>
            <a:r>
              <a:rPr lang="en-US" dirty="0" smtClean="0"/>
              <a:t>Use integrated problem solving to assure excellent technical information flow </a:t>
            </a:r>
            <a:endParaRPr lang="en-US" dirty="0"/>
          </a:p>
          <a:p>
            <a:pPr lvl="1"/>
            <a:r>
              <a:rPr lang="en-US" dirty="0" smtClean="0"/>
              <a:t>Understanding </a:t>
            </a:r>
            <a:r>
              <a:rPr lang="en-US" dirty="0"/>
              <a:t>the problem and solving the problem at the same time, not sequentially. </a:t>
            </a:r>
          </a:p>
          <a:p>
            <a:pPr lvl="1"/>
            <a:r>
              <a:rPr lang="en-US" dirty="0" smtClean="0"/>
              <a:t>Preliminary </a:t>
            </a:r>
            <a:r>
              <a:rPr lang="en-US" dirty="0"/>
              <a:t>information is released early; information flow is not delayed until complete information is available. </a:t>
            </a:r>
          </a:p>
          <a:p>
            <a:pPr lvl="1"/>
            <a:r>
              <a:rPr lang="en-US" dirty="0" smtClean="0"/>
              <a:t>Information </a:t>
            </a:r>
            <a:r>
              <a:rPr lang="en-US" dirty="0"/>
              <a:t>is transmitted frequently in small batches, not all at once in a large batch. </a:t>
            </a:r>
          </a:p>
          <a:p>
            <a:pPr lvl="1"/>
            <a:r>
              <a:rPr lang="en-US" dirty="0" smtClean="0"/>
              <a:t>Information </a:t>
            </a:r>
            <a:r>
              <a:rPr lang="en-US" dirty="0"/>
              <a:t>flows in two directions, not just one. </a:t>
            </a:r>
          </a:p>
          <a:p>
            <a:pPr lvl="1"/>
            <a:r>
              <a:rPr lang="en-US" dirty="0" smtClean="0"/>
              <a:t>The </a:t>
            </a:r>
            <a:r>
              <a:rPr lang="en-US" dirty="0"/>
              <a:t>preferred media for transmitting information is face-to-face communication as opposed to documents. </a:t>
            </a:r>
            <a:endParaRPr lang="en-US" dirty="0">
              <a:effectLst/>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2127313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584198"/>
            <a:ext cx="8532812" cy="1792514"/>
          </a:xfrm>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#19</a:t>
            </a:r>
            <a:r>
              <a:rPr lang="en-US" sz="2800" dirty="0" smtClean="0"/>
              <a:t>: Refactoring</a:t>
            </a:r>
            <a:br>
              <a:rPr lang="en-US" sz="2800" dirty="0" smtClean="0"/>
            </a:br>
            <a:r>
              <a:rPr lang="en-US" sz="2800" dirty="0" smtClean="0"/>
              <a:t>				Tool </a:t>
            </a:r>
            <a:r>
              <a:rPr lang="en-US" sz="2800" dirty="0" smtClean="0">
                <a:solidFill>
                  <a:srgbClr val="FF0000"/>
                </a:solidFill>
              </a:rPr>
              <a:t>#20</a:t>
            </a:r>
            <a:r>
              <a:rPr lang="en-US" sz="2800" dirty="0" smtClean="0"/>
              <a:t>: Testing</a:t>
            </a:r>
            <a:endParaRPr lang="en-US" sz="2800" dirty="0"/>
          </a:p>
        </p:txBody>
      </p:sp>
      <p:sp>
        <p:nvSpPr>
          <p:cNvPr id="2" name="Content Placeholder 1"/>
          <p:cNvSpPr>
            <a:spLocks noGrp="1"/>
          </p:cNvSpPr>
          <p:nvPr>
            <p:ph idx="1"/>
          </p:nvPr>
        </p:nvSpPr>
        <p:spPr>
          <a:xfrm>
            <a:off x="683568" y="2540000"/>
            <a:ext cx="7772400" cy="3944640"/>
          </a:xfrm>
        </p:spPr>
        <p:txBody>
          <a:bodyPr/>
          <a:lstStyle/>
          <a:p>
            <a:r>
              <a:rPr lang="en-US" dirty="0" smtClean="0"/>
              <a:t>If there is not enough time, move resources from writing requirements to writing customer tests</a:t>
            </a:r>
            <a:endParaRPr lang="en-US"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34227151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History</a:t>
            </a:r>
            <a:endParaRPr lang="en-US" dirty="0"/>
          </a:p>
        </p:txBody>
      </p:sp>
      <p:sp>
        <p:nvSpPr>
          <p:cNvPr id="5" name="Content Placeholder 4"/>
          <p:cNvSpPr>
            <a:spLocks noGrp="1"/>
          </p:cNvSpPr>
          <p:nvPr>
            <p:ph idx="1"/>
          </p:nvPr>
        </p:nvSpPr>
        <p:spPr/>
        <p:txBody>
          <a:bodyPr>
            <a:normAutofit/>
          </a:bodyPr>
          <a:lstStyle/>
          <a:p>
            <a:r>
              <a:rPr lang="en-US" dirty="0" smtClean="0"/>
              <a:t>Toyota (1980s): </a:t>
            </a:r>
            <a:r>
              <a:rPr lang="en-US" dirty="0"/>
              <a:t/>
            </a:r>
            <a:br>
              <a:rPr lang="en-US" dirty="0"/>
            </a:br>
            <a:r>
              <a:rPr lang="en-US" dirty="0" smtClean="0"/>
              <a:t>"</a:t>
            </a:r>
            <a:r>
              <a:rPr lang="en-US" dirty="0"/>
              <a:t>Lean </a:t>
            </a:r>
            <a:r>
              <a:rPr lang="en-US" dirty="0" smtClean="0"/>
              <a:t>Manufacturing“, revolutionize </a:t>
            </a:r>
            <a:br>
              <a:rPr lang="en-US" dirty="0" smtClean="0"/>
            </a:br>
            <a:r>
              <a:rPr lang="en-US" dirty="0" smtClean="0"/>
              <a:t>the automotive industry</a:t>
            </a:r>
          </a:p>
          <a:p>
            <a:pPr lvl="1"/>
            <a:r>
              <a:rPr lang="en-US" dirty="0" smtClean="0"/>
              <a:t>eliminate </a:t>
            </a:r>
            <a:r>
              <a:rPr lang="en-US" dirty="0"/>
              <a:t>waste </a:t>
            </a:r>
            <a:endParaRPr lang="en-US" dirty="0" smtClean="0"/>
          </a:p>
          <a:p>
            <a:pPr lvl="1"/>
            <a:r>
              <a:rPr lang="en-US" dirty="0" smtClean="0"/>
              <a:t>streamline </a:t>
            </a:r>
            <a:r>
              <a:rPr lang="en-US" dirty="0"/>
              <a:t>the </a:t>
            </a:r>
            <a:r>
              <a:rPr lang="en-US" dirty="0" smtClean="0"/>
              <a:t>value </a:t>
            </a:r>
            <a:r>
              <a:rPr lang="en-US" dirty="0"/>
              <a:t>chain </a:t>
            </a:r>
            <a:r>
              <a:rPr lang="en-US" dirty="0" smtClean="0"/>
              <a:t/>
            </a:r>
            <a:br>
              <a:rPr lang="en-US" dirty="0" smtClean="0"/>
            </a:br>
            <a:r>
              <a:rPr lang="en-US" dirty="0" smtClean="0"/>
              <a:t>(</a:t>
            </a:r>
            <a:r>
              <a:rPr lang="en-US" dirty="0"/>
              <a:t>even across enterprises) </a:t>
            </a:r>
            <a:endParaRPr lang="en-US" dirty="0" smtClean="0"/>
          </a:p>
          <a:p>
            <a:pPr lvl="1"/>
            <a:r>
              <a:rPr lang="en-US" dirty="0" smtClean="0"/>
              <a:t>produce </a:t>
            </a:r>
            <a:r>
              <a:rPr lang="en-US" dirty="0"/>
              <a:t>on request (just in time), and </a:t>
            </a:r>
            <a:endParaRPr lang="en-US" dirty="0" smtClean="0"/>
          </a:p>
          <a:p>
            <a:pPr lvl="1"/>
            <a:r>
              <a:rPr lang="en-US" dirty="0" smtClean="0"/>
              <a:t>focus </a:t>
            </a:r>
            <a:r>
              <a:rPr lang="en-US" dirty="0"/>
              <a:t>on the people who add value. </a:t>
            </a:r>
            <a:endParaRPr lang="en-US" dirty="0" smtClean="0"/>
          </a:p>
          <a:p>
            <a:pPr lvl="1"/>
            <a:endParaRPr lang="en-US" dirty="0"/>
          </a:p>
          <a:p>
            <a:r>
              <a:rPr lang="en-US" dirty="0"/>
              <a:t>Mary and Tom </a:t>
            </a:r>
            <a:r>
              <a:rPr lang="en-US" dirty="0" err="1" smtClean="0"/>
              <a:t>Poppendieck</a:t>
            </a:r>
            <a:r>
              <a:rPr lang="en-US" dirty="0" smtClean="0"/>
              <a:t>: transferred </a:t>
            </a:r>
            <a:r>
              <a:rPr lang="en-US" dirty="0"/>
              <a:t>principles </a:t>
            </a:r>
            <a:r>
              <a:rPr lang="en-US" dirty="0" smtClean="0"/>
              <a:t/>
            </a:r>
            <a:br>
              <a:rPr lang="en-US" dirty="0" smtClean="0"/>
            </a:br>
            <a:r>
              <a:rPr lang="en-US" dirty="0" smtClean="0"/>
              <a:t>and </a:t>
            </a:r>
            <a:r>
              <a:rPr lang="en-US" dirty="0"/>
              <a:t>practices from </a:t>
            </a:r>
            <a:r>
              <a:rPr lang="en-US" dirty="0" smtClean="0"/>
              <a:t>manufacturing to </a:t>
            </a:r>
            <a:r>
              <a:rPr lang="en-US" dirty="0"/>
              <a:t>the software </a:t>
            </a:r>
            <a:r>
              <a:rPr lang="en-US" dirty="0" smtClean="0"/>
              <a:t/>
            </a:r>
            <a:br>
              <a:rPr lang="en-US" dirty="0" smtClean="0"/>
            </a:br>
            <a:r>
              <a:rPr lang="en-US" dirty="0" smtClean="0"/>
              <a:t>development</a:t>
            </a:r>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5229036" y="838201"/>
            <a:ext cx="3700860" cy="236855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629266" y="296053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sp>
        <p:nvSpPr>
          <p:cNvPr id="9"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0"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17142" y="3667056"/>
            <a:ext cx="1912754" cy="254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29911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#7: See the Whole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7480561"/>
              </p:ext>
            </p:extLst>
          </p:nvPr>
        </p:nvGraphicFramePr>
        <p:xfrm>
          <a:off x="457200" y="1763487"/>
          <a:ext cx="8229600" cy="4211319"/>
        </p:xfrm>
        <a:graphic>
          <a:graphicData uri="http://schemas.openxmlformats.org/drawingml/2006/table">
            <a:tbl>
              <a:tblPr firstRow="1" bandRow="1">
                <a:tableStyleId>{073A0DAA-6AF3-43AB-8588-CEC1D06C72B9}</a:tableStyleId>
              </a:tblPr>
              <a:tblGrid>
                <a:gridCol w="1848642"/>
                <a:gridCol w="6380958"/>
              </a:tblGrid>
              <a:tr h="370840">
                <a:tc>
                  <a:txBody>
                    <a:bodyPr/>
                    <a:lstStyle/>
                    <a:p>
                      <a:r>
                        <a:rPr lang="en-US" dirty="0" smtClean="0"/>
                        <a:t>This area</a:t>
                      </a:r>
                      <a:endParaRPr lang="en-US" dirty="0"/>
                    </a:p>
                  </a:txBody>
                  <a:tcPr/>
                </a:tc>
                <a:tc>
                  <a:txBody>
                    <a:bodyPr/>
                    <a:lstStyle/>
                    <a:p>
                      <a:r>
                        <a:rPr lang="en-US" dirty="0" smtClean="0"/>
                        <a:t>Must attend this work</a:t>
                      </a:r>
                      <a:endParaRPr lang="en-US" dirty="0"/>
                    </a:p>
                  </a:txBody>
                  <a:tcPr/>
                </a:tc>
              </a:tr>
              <a:tr h="370840">
                <a:tc>
                  <a:txBody>
                    <a:bodyPr/>
                    <a:lstStyle/>
                    <a:p>
                      <a:r>
                        <a:rPr lang="en-US" dirty="0" smtClean="0"/>
                        <a:t>Business</a:t>
                      </a:r>
                      <a:endParaRPr lang="en-US" dirty="0"/>
                    </a:p>
                  </a:txBody>
                  <a:tcPr/>
                </a:tc>
                <a:tc>
                  <a:txBody>
                    <a:bodyPr/>
                    <a:lstStyle/>
                    <a:p>
                      <a:pPr marL="285750" indent="-285750">
                        <a:buFont typeface="Arial"/>
                        <a:buChar char="•"/>
                      </a:pPr>
                      <a:r>
                        <a:rPr lang="en-US" dirty="0" smtClean="0"/>
                        <a:t>C</a:t>
                      </a:r>
                      <a:r>
                        <a:rPr lang="en-US" sz="1800" kern="1200" dirty="0" smtClean="0">
                          <a:effectLst/>
                        </a:rPr>
                        <a:t>ontinuously prioritize and decompose incremental needs across the organization </a:t>
                      </a:r>
                      <a:endParaRPr lang="en-US" dirty="0" smtClean="0">
                        <a:effectLst/>
                      </a:endParaRPr>
                    </a:p>
                    <a:p>
                      <a:pPr marL="285750" indent="-285750">
                        <a:buFont typeface="Arial"/>
                        <a:buChar char="•"/>
                      </a:pPr>
                      <a:r>
                        <a:rPr lang="en-US" sz="1800" kern="1200" dirty="0" smtClean="0">
                          <a:effectLst/>
                        </a:rPr>
                        <a:t>Manage a portfolio of business needs</a:t>
                      </a:r>
                    </a:p>
                    <a:p>
                      <a:pPr marL="285750" indent="-285750">
                        <a:buFont typeface="Arial"/>
                        <a:buChar char="•"/>
                      </a:pPr>
                      <a:r>
                        <a:rPr lang="en-US" sz="1800" kern="1200" dirty="0" smtClean="0">
                          <a:effectLst/>
                        </a:rPr>
                        <a:t>Do release planning </a:t>
                      </a:r>
                      <a:endParaRPr lang="en-US" dirty="0" smtClean="0">
                        <a:effectLst/>
                      </a:endParaRPr>
                    </a:p>
                  </a:txBody>
                  <a:tcPr/>
                </a:tc>
              </a:tr>
              <a:tr h="370840">
                <a:tc>
                  <a:txBody>
                    <a:bodyPr/>
                    <a:lstStyle/>
                    <a:p>
                      <a:r>
                        <a:rPr lang="en-US" dirty="0" smtClean="0"/>
                        <a:t>Management</a:t>
                      </a:r>
                      <a:endParaRPr lang="en-US" dirty="0"/>
                    </a:p>
                  </a:txBody>
                  <a:tcPr/>
                </a:tc>
                <a:tc>
                  <a:txBody>
                    <a:bodyPr/>
                    <a:lstStyle/>
                    <a:p>
                      <a:pPr marL="285750" indent="-285750">
                        <a:buFont typeface="Arial"/>
                        <a:buChar char="•"/>
                      </a:pPr>
                      <a:r>
                        <a:rPr lang="en-US" sz="1800" kern="1200" dirty="0" smtClean="0">
                          <a:effectLst/>
                        </a:rPr>
                        <a:t>Organize cross-functional teams that can deliver incremental, end- to-end features </a:t>
                      </a:r>
                      <a:endParaRPr lang="en-US" dirty="0" smtClean="0">
                        <a:effectLst/>
                      </a:endParaRPr>
                    </a:p>
                    <a:p>
                      <a:pPr marL="285750" indent="-285750">
                        <a:buFont typeface="Arial"/>
                        <a:buChar char="•"/>
                      </a:pPr>
                      <a:r>
                        <a:rPr lang="en-US" sz="1800" kern="1200" dirty="0" smtClean="0">
                          <a:effectLst/>
                        </a:rPr>
                        <a:t>Manage the value stream </a:t>
                      </a:r>
                    </a:p>
                    <a:p>
                      <a:pPr marL="285750" indent="-285750">
                        <a:buFont typeface="Arial"/>
                        <a:buChar char="•"/>
                      </a:pPr>
                      <a:r>
                        <a:rPr lang="en-US" sz="1800" kern="1200" dirty="0" smtClean="0">
                          <a:effectLst/>
                        </a:rPr>
                        <a:t>Bring visibility to impediments </a:t>
                      </a:r>
                      <a:endParaRPr lang="en-US" dirty="0" smtClean="0">
                        <a:effectLst/>
                      </a:endParaRPr>
                    </a:p>
                  </a:txBody>
                  <a:tcPr/>
                </a:tc>
              </a:tr>
              <a:tr h="370840">
                <a:tc>
                  <a:txBody>
                    <a:bodyPr/>
                    <a:lstStyle/>
                    <a:p>
                      <a:r>
                        <a:rPr lang="en-US" dirty="0" smtClean="0"/>
                        <a:t>Delivery team</a:t>
                      </a:r>
                      <a:endParaRPr lang="en-US" dirty="0"/>
                    </a:p>
                  </a:txBody>
                  <a:tcPr/>
                </a:tc>
                <a:tc>
                  <a:txBody>
                    <a:bodyPr/>
                    <a:lstStyle/>
                    <a:p>
                      <a:pPr marL="285750" indent="-285750">
                        <a:buFont typeface="Arial"/>
                        <a:buChar char="•"/>
                      </a:pPr>
                      <a:r>
                        <a:rPr lang="en-US" sz="1800" kern="1200" dirty="0" smtClean="0">
                          <a:effectLst/>
                        </a:rPr>
                        <a:t>Work together, every day, and deliver fully tested and integrated code </a:t>
                      </a:r>
                      <a:endParaRPr lang="en-US" dirty="0" smtClean="0">
                        <a:effectLst/>
                      </a:endParaRPr>
                    </a:p>
                    <a:p>
                      <a:pPr marL="285750" indent="-285750">
                        <a:buFont typeface="Arial"/>
                        <a:buChar char="•"/>
                      </a:pPr>
                      <a:r>
                        <a:rPr lang="en-US" sz="1800" kern="1200" dirty="0" smtClean="0">
                          <a:effectLst/>
                        </a:rPr>
                        <a:t>Learn how to deliver business needs incrementally </a:t>
                      </a:r>
                      <a:endParaRPr lang="en-US" dirty="0" smtClean="0">
                        <a:effectLst/>
                      </a:endParaRPr>
                    </a:p>
                    <a:p>
                      <a:pPr marL="285750" indent="-285750">
                        <a:buFont typeface="Arial"/>
                        <a:buChar char="•"/>
                      </a:pPr>
                      <a:r>
                        <a:rPr lang="en-US" sz="1800" kern="1200" dirty="0" smtClean="0">
                          <a:effectLst/>
                        </a:rPr>
                        <a:t>Become proficient at acceptance test-driven development and refactoring </a:t>
                      </a:r>
                      <a:endParaRPr lang="en-US" dirty="0" smtClean="0">
                        <a:effectLst/>
                      </a:endParaRPr>
                    </a:p>
                  </a:txBody>
                  <a:tcPr/>
                </a:tc>
              </a:tr>
            </a:tbl>
          </a:graphicData>
        </a:graphic>
      </p:graphicFrame>
      <p:sp>
        <p:nvSpPr>
          <p:cNvPr id="7" name="Rectangle 6"/>
          <p:cNvSpPr/>
          <p:nvPr/>
        </p:nvSpPr>
        <p:spPr>
          <a:xfrm>
            <a:off x="457200" y="6072544"/>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8"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50</a:t>
            </a:fld>
            <a:endParaRPr lang="en-US">
              <a:solidFill>
                <a:prstClr val="black">
                  <a:tint val="75000"/>
                </a:prstClr>
              </a:solidFill>
            </a:endParaRPr>
          </a:p>
        </p:txBody>
      </p:sp>
    </p:spTree>
    <p:extLst>
      <p:ext uri="{BB962C8B-B14F-4D97-AF65-F5344CB8AC3E}">
        <p14:creationId xmlns:p14="http://schemas.microsoft.com/office/powerpoint/2010/main" val="3783125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3" name="Content Placeholder 2"/>
          <p:cNvSpPr>
            <a:spLocks noGrp="1"/>
          </p:cNvSpPr>
          <p:nvPr>
            <p:ph idx="1"/>
          </p:nvPr>
        </p:nvSpPr>
        <p:spPr/>
        <p:txBody>
          <a:bodyPr>
            <a:normAutofit/>
          </a:bodyPr>
          <a:lstStyle/>
          <a:p>
            <a:r>
              <a:rPr lang="en-US" dirty="0" smtClean="0"/>
              <a:t>Avoid local sub-optimization</a:t>
            </a:r>
          </a:p>
          <a:p>
            <a:pPr lvl="1"/>
            <a:r>
              <a:rPr lang="en-US" dirty="0" smtClean="0"/>
              <a:t>Try to give the whole picture</a:t>
            </a:r>
          </a:p>
          <a:p>
            <a:pPr lvl="1"/>
            <a:r>
              <a:rPr lang="en-US" dirty="0" smtClean="0"/>
              <a:t>Do not measure individual performance, but give information</a:t>
            </a:r>
          </a:p>
          <a:p>
            <a:pPr lvl="1"/>
            <a:r>
              <a:rPr lang="en-US" dirty="0" smtClean="0"/>
              <a:t>Make clear how measurements relate to business goals</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41563564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52</a:t>
            </a:fld>
            <a:endParaRPr lang="en-US">
              <a:solidFill>
                <a:prstClr val="black">
                  <a:tint val="75000"/>
                </a:prstClr>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708492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#22</a:t>
            </a:r>
            <a:r>
              <a:rPr lang="en-US" sz="2800" dirty="0" smtClean="0"/>
              <a:t>: Contracts</a:t>
            </a:r>
            <a:endParaRPr lang="en-US" sz="28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Remember: </a:t>
            </a:r>
            <a:r>
              <a:rPr lang="en-US" dirty="0"/>
              <a:t>up to 45% of the features delivered might never be used (according to a study of the Standish Group). </a:t>
            </a:r>
          </a:p>
          <a:p>
            <a:r>
              <a:rPr lang="en-US" dirty="0" smtClean="0"/>
              <a:t>Barry </a:t>
            </a:r>
            <a:r>
              <a:rPr lang="en-US" dirty="0"/>
              <a:t>Boehm and Philip </a:t>
            </a:r>
            <a:r>
              <a:rPr lang="en-US" dirty="0" err="1"/>
              <a:t>Papaccio</a:t>
            </a:r>
            <a:r>
              <a:rPr lang="en-US" dirty="0"/>
              <a:t> </a:t>
            </a:r>
            <a:r>
              <a:rPr lang="en-US" dirty="0" smtClean="0"/>
              <a:t>(1988): the </a:t>
            </a:r>
            <a:r>
              <a:rPr lang="en-US" dirty="0"/>
              <a:t>best way to develop low</a:t>
            </a:r>
            <a:r>
              <a:rPr lang="en-US" dirty="0" smtClean="0"/>
              <a:t>-cost</a:t>
            </a:r>
            <a:r>
              <a:rPr lang="en-US" dirty="0"/>
              <a:t>, high-quality software is to write less code. </a:t>
            </a:r>
          </a:p>
          <a:p>
            <a:r>
              <a:rPr lang="en-US" dirty="0" smtClean="0"/>
              <a:t>Rigid </a:t>
            </a:r>
            <a:r>
              <a:rPr lang="en-US" dirty="0"/>
              <a:t>control of scope tends to expand, not reduce, the scope. Save money overall by collaborating with the customer by using some form of optional scope contract.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53</a:t>
            </a:fld>
            <a:endParaRPr lang="en-US">
              <a:solidFill>
                <a:prstClr val="black">
                  <a:tint val="75000"/>
                </a:prstClr>
              </a:solidFill>
            </a:endParaRPr>
          </a:p>
        </p:txBody>
      </p:sp>
      <p:sp>
        <p:nvSpPr>
          <p:cNvPr id="7" name="TextBox 6"/>
          <p:cNvSpPr txBox="1"/>
          <p:nvPr/>
        </p:nvSpPr>
        <p:spPr>
          <a:xfrm>
            <a:off x="4721343" y="2021106"/>
            <a:ext cx="851916" cy="369332"/>
          </a:xfrm>
          <a:prstGeom prst="rect">
            <a:avLst/>
          </a:prstGeom>
          <a:noFill/>
        </p:spPr>
        <p:txBody>
          <a:bodyPr wrap="none" rtlCol="0">
            <a:spAutoFit/>
          </a:bodyPr>
          <a:lstStyle/>
          <a:p>
            <a:r>
              <a:rPr lang="en-US" dirty="0" smtClean="0"/>
              <a:t>quality</a:t>
            </a:r>
            <a:endParaRPr lang="en-US" dirty="0"/>
          </a:p>
        </p:txBody>
      </p:sp>
      <p:sp>
        <p:nvSpPr>
          <p:cNvPr id="8" name="TextBox 7"/>
          <p:cNvSpPr txBox="1"/>
          <p:nvPr/>
        </p:nvSpPr>
        <p:spPr>
          <a:xfrm>
            <a:off x="3148710" y="1988840"/>
            <a:ext cx="620745"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a:off x="3097370" y="2975029"/>
            <a:ext cx="723425" cy="369332"/>
          </a:xfrm>
          <a:prstGeom prst="rect">
            <a:avLst/>
          </a:prstGeom>
          <a:noFill/>
        </p:spPr>
        <p:txBody>
          <a:bodyPr wrap="none" rtlCol="0">
            <a:spAutoFit/>
          </a:bodyPr>
          <a:lstStyle/>
          <a:p>
            <a:r>
              <a:rPr lang="en-US" dirty="0" smtClean="0"/>
              <a:t>costs</a:t>
            </a:r>
            <a:endParaRPr lang="en-US" dirty="0"/>
          </a:p>
        </p:txBody>
      </p:sp>
      <p:sp>
        <p:nvSpPr>
          <p:cNvPr id="10" name="TextBox 9"/>
          <p:cNvSpPr txBox="1"/>
          <p:nvPr/>
        </p:nvSpPr>
        <p:spPr>
          <a:xfrm>
            <a:off x="4772627" y="2975029"/>
            <a:ext cx="800632" cy="369332"/>
          </a:xfrm>
          <a:prstGeom prst="rect">
            <a:avLst/>
          </a:prstGeom>
          <a:noFill/>
        </p:spPr>
        <p:txBody>
          <a:bodyPr wrap="none" rtlCol="0">
            <a:spAutoFit/>
          </a:bodyPr>
          <a:lstStyle/>
          <a:p>
            <a:r>
              <a:rPr lang="en-US" dirty="0" smtClean="0"/>
              <a:t>scope</a:t>
            </a:r>
            <a:endParaRPr lang="en-US" dirty="0"/>
          </a:p>
        </p:txBody>
      </p:sp>
      <p:sp>
        <p:nvSpPr>
          <p:cNvPr id="11" name="Rectangle 10"/>
          <p:cNvSpPr/>
          <p:nvPr/>
        </p:nvSpPr>
        <p:spPr bwMode="auto">
          <a:xfrm>
            <a:off x="3769455" y="2358172"/>
            <a:ext cx="1003172" cy="7547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8922328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24234276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normAutofit lnSpcReduction="10000"/>
          </a:bodyPr>
          <a:lstStyle/>
          <a:p>
            <a:pPr marL="0" indent="0">
              <a:buNone/>
            </a:pPr>
            <a:r>
              <a:rPr lang="en-US" dirty="0" smtClean="0"/>
              <a:t>With your neighbors:</a:t>
            </a:r>
          </a:p>
          <a:p>
            <a:r>
              <a:rPr lang="en-US" dirty="0">
                <a:solidFill>
                  <a:srgbClr val="000000"/>
                </a:solidFill>
                <a:latin typeface="Calibri"/>
                <a:ea typeface="Calibri"/>
                <a:cs typeface="Calibri"/>
              </a:rPr>
              <a:t>Give an example of a software development scenario that is suitable for lean software development and one example that is more suitable for agile software development (e.g. XP or Scrum). </a:t>
            </a:r>
            <a:endParaRPr lang="en-US" dirty="0" smtClean="0">
              <a:solidFill>
                <a:srgbClr val="000000"/>
              </a:solidFill>
              <a:latin typeface="Calibri"/>
              <a:ea typeface="Calibri"/>
              <a:cs typeface="Calibri"/>
            </a:endParaRPr>
          </a:p>
          <a:p>
            <a:r>
              <a:rPr lang="en-US" dirty="0" smtClean="0">
                <a:solidFill>
                  <a:srgbClr val="000000"/>
                </a:solidFill>
                <a:latin typeface="Calibri"/>
                <a:ea typeface="Calibri"/>
                <a:cs typeface="Calibri"/>
              </a:rPr>
              <a:t>Discuss </a:t>
            </a:r>
            <a:r>
              <a:rPr lang="en-US" dirty="0">
                <a:solidFill>
                  <a:srgbClr val="000000"/>
                </a:solidFill>
                <a:latin typeface="Calibri"/>
                <a:ea typeface="Calibri"/>
                <a:cs typeface="Calibri"/>
              </a:rPr>
              <a:t>similarities and differences between agile software development and lean software development.</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55</a:t>
            </a:fld>
            <a:endParaRPr lang="en-US"/>
          </a:p>
        </p:txBody>
      </p:sp>
    </p:spTree>
    <p:extLst>
      <p:ext uri="{BB962C8B-B14F-4D97-AF65-F5344CB8AC3E}">
        <p14:creationId xmlns:p14="http://schemas.microsoft.com/office/powerpoint/2010/main" val="281298247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Lean</a:t>
            </a:r>
            <a:endParaRPr lang="en-US" dirty="0"/>
          </a:p>
        </p:txBody>
      </p:sp>
      <p:sp>
        <p:nvSpPr>
          <p:cNvPr id="3" name="Content Placeholder 2"/>
          <p:cNvSpPr>
            <a:spLocks noGrp="1"/>
          </p:cNvSpPr>
          <p:nvPr>
            <p:ph idx="1"/>
          </p:nvPr>
        </p:nvSpPr>
        <p:spPr/>
        <p:txBody>
          <a:bodyPr/>
          <a:lstStyle/>
          <a:p>
            <a:r>
              <a:rPr lang="en-US" dirty="0" smtClean="0"/>
              <a:t>Agile tends to emphasize communication at the local level</a:t>
            </a:r>
          </a:p>
          <a:p>
            <a:r>
              <a:rPr lang="en-US" dirty="0" smtClean="0"/>
              <a:t>Lean advocates a holistic view of the delivery chain</a:t>
            </a:r>
          </a:p>
          <a:p>
            <a:endParaRPr lang="en-US" dirty="0"/>
          </a:p>
          <a:p>
            <a:r>
              <a:rPr lang="en-US" dirty="0" smtClean="0"/>
              <a:t>XP: Decide now, change later</a:t>
            </a:r>
          </a:p>
          <a:p>
            <a:r>
              <a:rPr lang="en-US" dirty="0" smtClean="0"/>
              <a:t>Lean: Defer commitment</a:t>
            </a:r>
          </a:p>
          <a:p>
            <a:endParaRPr lang="en-US" dirty="0"/>
          </a:p>
          <a:p>
            <a:r>
              <a:rPr lang="en-US" dirty="0" smtClean="0"/>
              <a:t>Learning goal today:</a:t>
            </a:r>
          </a:p>
          <a:p>
            <a:pPr lvl="1"/>
            <a:r>
              <a:rPr lang="en-US" dirty="0" smtClean="0"/>
              <a:t>Relate </a:t>
            </a:r>
            <a:r>
              <a:rPr lang="en-US" dirty="0"/>
              <a:t>lean and agile</a:t>
            </a:r>
          </a:p>
          <a:p>
            <a:pPr lvl="1"/>
            <a:r>
              <a:rPr lang="en-US" dirty="0"/>
              <a:t>Contrast different agile methodologies</a:t>
            </a:r>
          </a:p>
          <a:p>
            <a:pPr lvl="2"/>
            <a:r>
              <a:rPr lang="en-US" dirty="0"/>
              <a:t>Agile has to do a lot with culture and spirit</a:t>
            </a:r>
          </a:p>
          <a:p>
            <a:endParaRPr lang="en-US" dirty="0"/>
          </a:p>
        </p:txBody>
      </p:sp>
      <p:sp>
        <p:nvSpPr>
          <p:cNvPr id="4" name="Rectangle 3"/>
          <p:cNvSpPr/>
          <p:nvPr/>
        </p:nvSpPr>
        <p:spPr>
          <a:xfrm>
            <a:off x="611188" y="6292448"/>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6359814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reading</a:t>
            </a:r>
            <a:endParaRPr lang="en-US" dirty="0"/>
          </a:p>
        </p:txBody>
      </p:sp>
      <p:sp>
        <p:nvSpPr>
          <p:cNvPr id="5" name="Content Placeholder 4"/>
          <p:cNvSpPr>
            <a:spLocks noGrp="1"/>
          </p:cNvSpPr>
          <p:nvPr>
            <p:ph idx="1"/>
          </p:nvPr>
        </p:nvSpPr>
        <p:spPr/>
        <p:txBody>
          <a:bodyPr/>
          <a:lstStyle/>
          <a:p>
            <a:r>
              <a:rPr lang="en-US" dirty="0"/>
              <a:t>Yasuhiro </a:t>
            </a:r>
            <a:r>
              <a:rPr lang="en-US" dirty="0" err="1"/>
              <a:t>Monden</a:t>
            </a:r>
            <a:r>
              <a:rPr lang="en-US" dirty="0"/>
              <a:t> (1998), </a:t>
            </a:r>
            <a:r>
              <a:rPr lang="en-US" i="1" dirty="0"/>
              <a:t>Toyota Production System, An Integrated Approach to Just-In-Time</a:t>
            </a:r>
            <a:r>
              <a:rPr lang="en-US" dirty="0"/>
              <a:t>, Third edition, Norcross, GA: Engineering &amp; Management Press </a:t>
            </a:r>
          </a:p>
          <a:p>
            <a:r>
              <a:rPr lang="en-US" dirty="0"/>
              <a:t>Mary </a:t>
            </a:r>
            <a:r>
              <a:rPr lang="en-US" dirty="0" err="1"/>
              <a:t>Poppendieck</a:t>
            </a:r>
            <a:r>
              <a:rPr lang="en-US" dirty="0"/>
              <a:t>, Tom </a:t>
            </a:r>
            <a:r>
              <a:rPr lang="en-US" dirty="0" err="1"/>
              <a:t>Poppendieck</a:t>
            </a:r>
            <a:r>
              <a:rPr lang="en-US" dirty="0"/>
              <a:t> (2003), "Lean Software Development: An Agile Toolkit", Addison-Wesley Professional</a:t>
            </a:r>
          </a:p>
          <a:p>
            <a:endParaRPr lang="en-US"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p14="http://schemas.microsoft.com/office/powerpoint/2010/main" val="666271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08840"/>
            <a:ext cx="9144000" cy="5594872"/>
          </a:xfrm>
          <a:prstGeom prst="rect">
            <a:avLst/>
          </a:prstGeom>
        </p:spPr>
      </p:pic>
      <p:pic>
        <p:nvPicPr>
          <p:cNvPr id="4" name="Picture 3"/>
          <p:cNvPicPr>
            <a:picLocks noChangeAspect="1"/>
          </p:cNvPicPr>
          <p:nvPr/>
        </p:nvPicPr>
        <p:blipFill>
          <a:blip r:embed="rId3"/>
          <a:stretch>
            <a:fillRect/>
          </a:stretch>
        </p:blipFill>
        <p:spPr>
          <a:xfrm>
            <a:off x="6214649" y="4002706"/>
            <a:ext cx="2750854" cy="273134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540085" y="672319"/>
            <a:ext cx="3691548" cy="677108"/>
          </a:xfrm>
          <a:prstGeom prst="rect">
            <a:avLst/>
          </a:prstGeom>
          <a:noFill/>
        </p:spPr>
        <p:txBody>
          <a:bodyPr wrap="none" rtlCol="0">
            <a:spAutoFit/>
          </a:bodyPr>
          <a:lstStyle/>
          <a:p>
            <a:r>
              <a:rPr lang="en-US" dirty="0" smtClean="0"/>
              <a:t>2015 – </a:t>
            </a:r>
            <a:r>
              <a:rPr lang="en-US" dirty="0" err="1" smtClean="0"/>
              <a:t>VersionOne</a:t>
            </a:r>
            <a:endParaRPr lang="en-US" dirty="0" smtClean="0"/>
          </a:p>
          <a:p>
            <a:r>
              <a:rPr lang="en-US" sz="1000" dirty="0" smtClean="0">
                <a:hlinkClick r:id="rId4"/>
              </a:rPr>
              <a:t>http</a:t>
            </a:r>
            <a:r>
              <a:rPr lang="en-US" sz="1000" dirty="0">
                <a:hlinkClick r:id="rId4"/>
              </a:rPr>
              <a:t>://info.versionone.com/state-of-agile-report-thank-</a:t>
            </a:r>
            <a:r>
              <a:rPr lang="en-US" sz="1000" dirty="0" smtClean="0">
                <a:hlinkClick r:id="rId4"/>
              </a:rPr>
              <a:t>you.html</a:t>
            </a:r>
            <a:endParaRPr lang="en-US" sz="1000" dirty="0" smtClean="0"/>
          </a:p>
          <a:p>
            <a:endParaRPr lang="en-US" sz="1000" dirty="0"/>
          </a:p>
        </p:txBody>
      </p:sp>
    </p:spTree>
    <p:extLst>
      <p:ext uri="{BB962C8B-B14F-4D97-AF65-F5344CB8AC3E}">
        <p14:creationId xmlns:p14="http://schemas.microsoft.com/office/powerpoint/2010/main" val="35957321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Mindset</a:t>
            </a:r>
            <a:endParaRPr lang="en-US" dirty="0"/>
          </a:p>
        </p:txBody>
      </p:sp>
      <p:sp>
        <p:nvSpPr>
          <p:cNvPr id="3" name="Content Placeholder 2"/>
          <p:cNvSpPr>
            <a:spLocks noGrp="1"/>
          </p:cNvSpPr>
          <p:nvPr>
            <p:ph idx="1"/>
          </p:nvPr>
        </p:nvSpPr>
        <p:spPr/>
        <p:txBody>
          <a:bodyPr>
            <a:normAutofit/>
          </a:bodyPr>
          <a:lstStyle/>
          <a:p>
            <a:r>
              <a:rPr lang="en-US" dirty="0"/>
              <a:t>Most errors are of a systemic </a:t>
            </a:r>
            <a:r>
              <a:rPr lang="en-US" dirty="0" smtClean="0"/>
              <a:t>nature</a:t>
            </a:r>
            <a:br>
              <a:rPr lang="en-US" dirty="0" smtClean="0"/>
            </a:br>
            <a:r>
              <a:rPr lang="en-US" dirty="0" smtClean="0">
                <a:sym typeface="Wingdings"/>
              </a:rPr>
              <a:t> D</a:t>
            </a:r>
            <a:r>
              <a:rPr lang="en-US" dirty="0" smtClean="0"/>
              <a:t>evelopment </a:t>
            </a:r>
            <a:r>
              <a:rPr lang="en-US" dirty="0"/>
              <a:t>system must be improved. </a:t>
            </a:r>
            <a:endParaRPr lang="en-US" dirty="0" smtClean="0"/>
          </a:p>
          <a:p>
            <a:endParaRPr lang="en-US" sz="1400" dirty="0"/>
          </a:p>
          <a:p>
            <a:r>
              <a:rPr lang="en-US" dirty="0" smtClean="0"/>
              <a:t>You </a:t>
            </a:r>
            <a:r>
              <a:rPr lang="en-US" dirty="0"/>
              <a:t>must respect your people in order to improve your system. </a:t>
            </a:r>
            <a:endParaRPr lang="en-US" dirty="0" smtClean="0"/>
          </a:p>
          <a:p>
            <a:endParaRPr lang="en-US" sz="1400" dirty="0"/>
          </a:p>
          <a:p>
            <a:r>
              <a:rPr lang="en-US" dirty="0" smtClean="0"/>
              <a:t>Doing </a:t>
            </a:r>
            <a:r>
              <a:rPr lang="en-US" dirty="0"/>
              <a:t>things too early causes waste. </a:t>
            </a:r>
            <a:endParaRPr lang="en-US" dirty="0" smtClean="0"/>
          </a:p>
          <a:p>
            <a:pPr lvl="1"/>
            <a:r>
              <a:rPr lang="en-US" dirty="0" smtClean="0"/>
              <a:t>Do </a:t>
            </a:r>
            <a:r>
              <a:rPr lang="en-US" dirty="0"/>
              <a:t>things just before you need to do </a:t>
            </a:r>
            <a:r>
              <a:rPr lang="en-US" dirty="0" smtClean="0"/>
              <a:t>them</a:t>
            </a:r>
          </a:p>
          <a:p>
            <a:pPr lvl="1"/>
            <a:r>
              <a:rPr lang="en-US" dirty="0" smtClean="0"/>
              <a:t>This </a:t>
            </a:r>
            <a:r>
              <a:rPr lang="en-US" dirty="0"/>
              <a:t>is called “Just-In-Time,” or JIT. </a:t>
            </a:r>
            <a:endParaRPr lang="en-US" dirty="0" smtClean="0"/>
          </a:p>
          <a:p>
            <a:pPr lvl="1"/>
            <a:endParaRPr lang="en-US" sz="1400" dirty="0"/>
          </a:p>
          <a:p>
            <a:r>
              <a:rPr lang="en-US" dirty="0" smtClean="0"/>
              <a:t>Focus </a:t>
            </a:r>
            <a:r>
              <a:rPr lang="en-US" dirty="0"/>
              <a:t>on shortening time-to-market by removing delays in the development </a:t>
            </a:r>
            <a:r>
              <a:rPr lang="en-US" dirty="0" smtClean="0"/>
              <a:t>process</a:t>
            </a:r>
            <a:endParaRPr lang="en-US" dirty="0"/>
          </a:p>
          <a:p>
            <a:pPr lvl="1"/>
            <a:r>
              <a:rPr lang="en-US" dirty="0"/>
              <a:t>U</a:t>
            </a:r>
            <a:r>
              <a:rPr lang="en-US" dirty="0" smtClean="0"/>
              <a:t>sing </a:t>
            </a:r>
            <a:r>
              <a:rPr lang="en-US" dirty="0"/>
              <a:t>JIT methods to do this is more important than keeping everyone busy. </a:t>
            </a:r>
          </a:p>
          <a:p>
            <a:endParaRPr lang="en-US" dirty="0"/>
          </a:p>
        </p:txBody>
      </p:sp>
      <p:sp>
        <p:nvSpPr>
          <p:cNvPr id="4" name="Rectangle 3"/>
          <p:cNvSpPr/>
          <p:nvPr/>
        </p:nvSpPr>
        <p:spPr>
          <a:xfrm>
            <a:off x="611188" y="6284585"/>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
        <p:nvSpPr>
          <p:cNvPr id="7" name="Rectangle 6"/>
          <p:cNvSpPr/>
          <p:nvPr/>
        </p:nvSpPr>
        <p:spPr bwMode="auto">
          <a:xfrm>
            <a:off x="6436680" y="1287233"/>
            <a:ext cx="2332068" cy="13046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68" charset="0"/>
              </a:rPr>
              <a:t>Related to</a:t>
            </a:r>
            <a:r>
              <a:rPr lang="en-US" sz="2400" dirty="0" smtClean="0">
                <a:latin typeface="Times" pitchFamily="68" charset="0"/>
              </a:rPr>
              <a:t>, but not the same as agile mindset!</a:t>
            </a:r>
            <a:endParaRPr kumimoji="0" lang="en-US" sz="2400" b="0" i="0" u="none" strike="noStrike" cap="none" normalizeH="0" baseline="0" dirty="0">
              <a:ln>
                <a:noFill/>
              </a:ln>
              <a:solidFill>
                <a:schemeClr val="tx1"/>
              </a:solidFill>
              <a:effectLst/>
              <a:latin typeface="Times" pitchFamily="68" charset="0"/>
            </a:endParaRPr>
          </a:p>
        </p:txBody>
      </p:sp>
    </p:spTree>
    <p:extLst>
      <p:ext uri="{BB962C8B-B14F-4D97-AF65-F5344CB8AC3E}">
        <p14:creationId xmlns:p14="http://schemas.microsoft.com/office/powerpoint/2010/main" val="209706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4363511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 #1: Eliminate Waste </a:t>
            </a:r>
          </a:p>
        </p:txBody>
      </p:sp>
      <p:sp>
        <p:nvSpPr>
          <p:cNvPr id="3" name="Content Placeholder 2"/>
          <p:cNvSpPr>
            <a:spLocks noGrp="1"/>
          </p:cNvSpPr>
          <p:nvPr>
            <p:ph idx="1"/>
          </p:nvPr>
        </p:nvSpPr>
        <p:spPr/>
        <p:txBody>
          <a:bodyPr>
            <a:normAutofit/>
          </a:bodyPr>
          <a:lstStyle/>
          <a:p>
            <a:r>
              <a:rPr lang="en-US" dirty="0" smtClean="0"/>
              <a:t>.</a:t>
            </a:r>
            <a:r>
              <a:rPr lang="en-US" dirty="0"/>
              <a:t>.. does not mean to throw away </a:t>
            </a:r>
            <a:r>
              <a:rPr lang="en-US" dirty="0" smtClean="0"/>
              <a:t>all documentation</a:t>
            </a:r>
          </a:p>
          <a:p>
            <a:pPr lvl="1"/>
            <a:r>
              <a:rPr lang="en-US" dirty="0" smtClean="0"/>
              <a:t>spend </a:t>
            </a:r>
            <a:r>
              <a:rPr lang="en-US" dirty="0"/>
              <a:t>time only on what adds real customer value. </a:t>
            </a:r>
            <a:endParaRPr lang="en-US" dirty="0" smtClean="0"/>
          </a:p>
          <a:p>
            <a:pPr lvl="1"/>
            <a:endParaRPr lang="en-US" dirty="0"/>
          </a:p>
          <a:p>
            <a:r>
              <a:rPr lang="en-US" dirty="0"/>
              <a:t>Eliminating waste is the most fundamental lean </a:t>
            </a:r>
            <a:r>
              <a:rPr lang="en-US" dirty="0" smtClean="0"/>
              <a:t>principle. </a:t>
            </a:r>
            <a:endParaRPr lang="en-US" dirty="0"/>
          </a:p>
          <a:p>
            <a:pPr lvl="1"/>
            <a:r>
              <a:rPr lang="en-US" dirty="0" smtClean="0"/>
              <a:t>First </a:t>
            </a:r>
            <a:r>
              <a:rPr lang="en-US" dirty="0"/>
              <a:t>step to </a:t>
            </a:r>
            <a:r>
              <a:rPr lang="en-US" dirty="0" smtClean="0"/>
              <a:t>implementing </a:t>
            </a:r>
            <a:br>
              <a:rPr lang="en-US" dirty="0" smtClean="0"/>
            </a:br>
            <a:r>
              <a:rPr lang="en-US" dirty="0" smtClean="0"/>
              <a:t>lean development: </a:t>
            </a:r>
            <a:r>
              <a:rPr lang="en-US" dirty="0"/>
              <a:t/>
            </a:r>
            <a:br>
              <a:rPr lang="en-US" dirty="0"/>
            </a:br>
            <a:r>
              <a:rPr lang="en-US" b="1" dirty="0" smtClean="0"/>
              <a:t>learning </a:t>
            </a:r>
            <a:r>
              <a:rPr lang="en-US" b="1" dirty="0"/>
              <a:t>to see waste. </a:t>
            </a:r>
          </a:p>
          <a:p>
            <a:pPr lvl="1"/>
            <a:r>
              <a:rPr lang="en-US" dirty="0" smtClean="0"/>
              <a:t>Second step: </a:t>
            </a:r>
            <a:br>
              <a:rPr lang="en-US" dirty="0" smtClean="0"/>
            </a:br>
            <a:r>
              <a:rPr lang="en-US" b="1" dirty="0" smtClean="0"/>
              <a:t>uncover</a:t>
            </a:r>
            <a:r>
              <a:rPr lang="en-US" dirty="0" smtClean="0"/>
              <a:t> biggest </a:t>
            </a:r>
            <a:r>
              <a:rPr lang="en-US" dirty="0"/>
              <a:t>sources of </a:t>
            </a:r>
            <a:r>
              <a:rPr lang="en-US" dirty="0" smtClean="0"/>
              <a:t/>
            </a:r>
            <a:br>
              <a:rPr lang="en-US" dirty="0" smtClean="0"/>
            </a:br>
            <a:r>
              <a:rPr lang="en-US" dirty="0" smtClean="0"/>
              <a:t>waste </a:t>
            </a:r>
            <a:r>
              <a:rPr lang="en-US" b="1" dirty="0" smtClean="0"/>
              <a:t>and </a:t>
            </a:r>
            <a:r>
              <a:rPr lang="en-US" b="1" dirty="0"/>
              <a:t>eliminate </a:t>
            </a:r>
            <a:r>
              <a:rPr lang="en-US" dirty="0"/>
              <a:t>them. </a:t>
            </a:r>
          </a:p>
          <a:p>
            <a:endParaRPr lang="en-US" dirty="0"/>
          </a:p>
        </p:txBody>
      </p:sp>
      <p:sp>
        <p:nvSpPr>
          <p:cNvPr id="4" name="TextBox 3"/>
          <p:cNvSpPr txBox="1"/>
          <p:nvPr/>
        </p:nvSpPr>
        <p:spPr>
          <a:xfrm>
            <a:off x="5438685" y="4373351"/>
            <a:ext cx="1623536" cy="369332"/>
          </a:xfrm>
          <a:prstGeom prst="rect">
            <a:avLst/>
          </a:prstGeom>
          <a:noFill/>
        </p:spPr>
        <p:txBody>
          <a:bodyPr wrap="none" rtlCol="0">
            <a:spAutoFit/>
          </a:bodyPr>
          <a:lstStyle/>
          <a:p>
            <a:r>
              <a:rPr lang="en-US" dirty="0" smtClean="0"/>
              <a:t>Uncover Waste</a:t>
            </a:r>
            <a:endParaRPr lang="en-US" dirty="0"/>
          </a:p>
        </p:txBody>
      </p:sp>
      <p:sp>
        <p:nvSpPr>
          <p:cNvPr id="5" name="TextBox 4"/>
          <p:cNvSpPr txBox="1"/>
          <p:nvPr/>
        </p:nvSpPr>
        <p:spPr>
          <a:xfrm>
            <a:off x="7402361" y="4373351"/>
            <a:ext cx="1715283" cy="369332"/>
          </a:xfrm>
          <a:prstGeom prst="rect">
            <a:avLst/>
          </a:prstGeom>
          <a:noFill/>
        </p:spPr>
        <p:txBody>
          <a:bodyPr wrap="none" rtlCol="0">
            <a:spAutoFit/>
          </a:bodyPr>
          <a:lstStyle/>
          <a:p>
            <a:r>
              <a:rPr lang="en-US" dirty="0" smtClean="0"/>
              <a:t>Eliminate Waste</a:t>
            </a:r>
            <a:endParaRPr lang="en-US" dirty="0"/>
          </a:p>
        </p:txBody>
      </p:sp>
      <p:sp>
        <p:nvSpPr>
          <p:cNvPr id="6" name="Curved Up Arrow 5"/>
          <p:cNvSpPr/>
          <p:nvPr/>
        </p:nvSpPr>
        <p:spPr>
          <a:xfrm>
            <a:off x="6145132" y="4742683"/>
            <a:ext cx="2267576" cy="73183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flipH="1">
            <a:off x="6077104" y="3651571"/>
            <a:ext cx="2267576" cy="7030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10" name="TextBox 9"/>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593357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Rates of Feature Usage in Software Projects</a:t>
            </a:r>
            <a:endParaRPr lang="en-US" sz="32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635" r="-4635"/>
          <a:stretch/>
        </p:blipFill>
        <p:spPr>
          <a:xfrm>
            <a:off x="0" y="1935732"/>
            <a:ext cx="9177240" cy="4379283"/>
          </a:xfrm>
        </p:spPr>
      </p:pic>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901016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4217</TotalTime>
  <Words>4520</Words>
  <Application>Microsoft Macintosh PowerPoint</Application>
  <PresentationFormat>On-screen Show (4:3)</PresentationFormat>
  <Paragraphs>652</Paragraphs>
  <Slides>58</Slides>
  <Notes>3</Notes>
  <HiddenSlides>0</HiddenSlides>
  <MMClips>0</MMClips>
  <ScaleCrop>false</ScaleCrop>
  <HeadingPairs>
    <vt:vector size="4" baseType="variant">
      <vt:variant>
        <vt:lpstr>Theme</vt:lpstr>
      </vt:variant>
      <vt:variant>
        <vt:i4>3</vt:i4>
      </vt:variant>
      <vt:variant>
        <vt:lpstr>Slide Titles</vt:lpstr>
      </vt:variant>
      <vt:variant>
        <vt:i4>58</vt:i4>
      </vt:variant>
    </vt:vector>
  </HeadingPairs>
  <TitlesOfParts>
    <vt:vector size="61" baseType="lpstr">
      <vt:lpstr>Chalmers-Gu</vt:lpstr>
      <vt:lpstr>Vorlage</vt:lpstr>
      <vt:lpstr>PPT-mall eng-Chalmers I GU 2014</vt:lpstr>
      <vt:lpstr>Lean Software Development</vt:lpstr>
      <vt:lpstr>Administrative stuff</vt:lpstr>
      <vt:lpstr>Sprint 2</vt:lpstr>
      <vt:lpstr>Course Objectives</vt:lpstr>
      <vt:lpstr>Lean History</vt:lpstr>
      <vt:lpstr>Lean Mindset</vt:lpstr>
      <vt:lpstr>LSD: 7 Principles, 22 Tools</vt:lpstr>
      <vt:lpstr>Principle #1: Eliminate Waste </vt:lpstr>
      <vt:lpstr>Rates of Feature Usage in Software Projects</vt:lpstr>
      <vt:lpstr>#1: Eliminating Waste    Tool #1: Seeing Waste</vt:lpstr>
      <vt:lpstr>#1: Eliminating Waste   Tool #2: Value Stream Mapping</vt:lpstr>
      <vt:lpstr>Examples: Value-Stream Mapping</vt:lpstr>
      <vt:lpstr>Examples: Value-Stream Mapping</vt:lpstr>
      <vt:lpstr>Group work</vt:lpstr>
      <vt:lpstr>#Principle 2: Amplify Learning</vt:lpstr>
      <vt:lpstr>#2: Amplify Learning     Tool #3: Feedback</vt:lpstr>
      <vt:lpstr>#2: Amplify Learning     Tool #3: Feedback</vt:lpstr>
      <vt:lpstr>#2: Amplify Learning    Tool #4: Short iterations</vt:lpstr>
      <vt:lpstr>#2: Amplify Learning    Tool #4: Short iterations</vt:lpstr>
      <vt:lpstr>#2: Amplify Learning    Tool #5: Synchronisation</vt:lpstr>
      <vt:lpstr>#2: Amplify Learning   Tool #6: Set based development</vt:lpstr>
      <vt:lpstr>Principle #3:  Decide as late as possible</vt:lpstr>
      <vt:lpstr>#3: Decide as late as possible    Tool #7: Options Thinking</vt:lpstr>
      <vt:lpstr>Example in Automotive Ecosystem</vt:lpstr>
      <vt:lpstr>#3: Decide as late as possible     Tool #8: The Last Responsible Moment</vt:lpstr>
      <vt:lpstr>#3: Decide as late as possible    Tool #9: Making decisions</vt:lpstr>
      <vt:lpstr>Principle #3:  Decide as late as possible</vt:lpstr>
      <vt:lpstr>Principle #3:  Decide as late as possible</vt:lpstr>
      <vt:lpstr>Principle #4:  Deliver as fast as possible</vt:lpstr>
      <vt:lpstr>#4: Deliver as fast as possible     Tool #10: Pull-System</vt:lpstr>
      <vt:lpstr>#4: Deliver as fast as possible     Tool #10: Pull-System</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How Queues work</vt:lpstr>
      <vt:lpstr>Group work</vt:lpstr>
      <vt:lpstr>#4: Deliver as fast as possible    Tool #12: Cost of delay</vt:lpstr>
      <vt:lpstr>Principle #5:  Empower the team</vt:lpstr>
      <vt:lpstr>Principle #5:  Empower the team</vt:lpstr>
      <vt:lpstr>Principle #5:  Empower the team</vt:lpstr>
      <vt:lpstr>Principle #5:  Empower the team</vt:lpstr>
      <vt:lpstr>Principle #5:  Empower the team</vt:lpstr>
      <vt:lpstr>Principle #5:  Empower the team</vt:lpstr>
      <vt:lpstr>Principle #6:  Build Integrity in</vt:lpstr>
      <vt:lpstr>Principle #6: Build integrity in    Tool #17: Perceived integrity</vt:lpstr>
      <vt:lpstr>Principle #6: Build integrity in   Tool #18: Conceptual integrity</vt:lpstr>
      <vt:lpstr>Principle #6: Build integrity in     Tool #19: Refactoring     Tool #20: Testing</vt:lpstr>
      <vt:lpstr>Principle #7: See the Whole</vt:lpstr>
      <vt:lpstr>Principle #7: See the whole     Tool #21: Measurement</vt:lpstr>
      <vt:lpstr>Principle #7: See the whole     Tool #21: Measurement</vt:lpstr>
      <vt:lpstr>Principle #7: See the whole     Tool #22: Contracts</vt:lpstr>
      <vt:lpstr>LSD: 7 Principles, 22 Tools</vt:lpstr>
      <vt:lpstr>Group work</vt:lpstr>
      <vt:lpstr>Agile vs. Lean</vt:lpstr>
      <vt:lpstr>Further reading</vt:lpstr>
      <vt:lpstr>PowerPoint Presentation</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 Software Development</dc:title>
  <dc:subject>Class: Agile Development Processes</dc:subject>
  <dc:creator>Eric Knauss</dc:creator>
  <cp:keywords/>
  <dc:description/>
  <cp:lastModifiedBy>Eric Knauss</cp:lastModifiedBy>
  <cp:revision>112</cp:revision>
  <dcterms:created xsi:type="dcterms:W3CDTF">2014-03-30T16:51:02Z</dcterms:created>
  <dcterms:modified xsi:type="dcterms:W3CDTF">2016-04-19T05:48:24Z</dcterms:modified>
  <cp:category/>
</cp:coreProperties>
</file>